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4"/>
  </p:sldMasterIdLst>
  <p:notesMasterIdLst>
    <p:notesMasterId r:id="rId38"/>
  </p:notesMasterIdLst>
  <p:handoutMasterIdLst>
    <p:handoutMasterId r:id="rId39"/>
  </p:handoutMasterIdLst>
  <p:sldIdLst>
    <p:sldId id="267" r:id="rId5"/>
    <p:sldId id="257" r:id="rId6"/>
    <p:sldId id="340" r:id="rId7"/>
    <p:sldId id="341" r:id="rId8"/>
    <p:sldId id="342" r:id="rId9"/>
    <p:sldId id="343" r:id="rId10"/>
    <p:sldId id="344" r:id="rId11"/>
    <p:sldId id="345" r:id="rId12"/>
    <p:sldId id="346" r:id="rId13"/>
    <p:sldId id="347" r:id="rId14"/>
    <p:sldId id="348" r:id="rId15"/>
    <p:sldId id="411" r:id="rId16"/>
    <p:sldId id="412" r:id="rId17"/>
    <p:sldId id="424" r:id="rId18"/>
    <p:sldId id="425" r:id="rId19"/>
    <p:sldId id="427" r:id="rId20"/>
    <p:sldId id="426" r:id="rId21"/>
    <p:sldId id="349" r:id="rId22"/>
    <p:sldId id="350" r:id="rId23"/>
    <p:sldId id="351" r:id="rId24"/>
    <p:sldId id="352" r:id="rId25"/>
    <p:sldId id="353" r:id="rId26"/>
    <p:sldId id="354" r:id="rId27"/>
    <p:sldId id="355" r:id="rId28"/>
    <p:sldId id="356" r:id="rId29"/>
    <p:sldId id="357" r:id="rId30"/>
    <p:sldId id="358" r:id="rId31"/>
    <p:sldId id="359" r:id="rId32"/>
    <p:sldId id="360" r:id="rId33"/>
    <p:sldId id="365" r:id="rId34"/>
    <p:sldId id="428" r:id="rId35"/>
    <p:sldId id="366" r:id="rId36"/>
    <p:sldId id="280" r:id="rId37"/>
  </p:sldIdLst>
  <p:sldSz cx="9144000" cy="6858000" type="screen4x3"/>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a:srgbClr val="FB9705"/>
    <a:srgbClr val="C54343"/>
    <a:srgbClr val="D60000"/>
    <a:srgbClr val="FF5050"/>
    <a:srgbClr val="BBE676"/>
    <a:srgbClr val="5195D3"/>
    <a:srgbClr val="F3FBFF"/>
    <a:srgbClr val="E4F6FE"/>
    <a:srgbClr val="D5F0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6366" autoAdjust="0"/>
  </p:normalViewPr>
  <p:slideViewPr>
    <p:cSldViewPr snapToGrid="0">
      <p:cViewPr varScale="1">
        <p:scale>
          <a:sx n="56" d="100"/>
          <a:sy n="56" d="100"/>
        </p:scale>
        <p:origin x="384" y="3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1" d="100"/>
          <a:sy n="121" d="100"/>
        </p:scale>
        <p:origin x="483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F391D5B-F21D-4A23-BC16-77D248A42E04}" type="datetimeFigureOut">
              <a:rPr lang="en-US" smtClean="0"/>
              <a:t>1/15/2019</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A87700-C2CA-4156-B879-80D1DD799DB9}" type="slidenum">
              <a:rPr lang="en-US" smtClean="0"/>
              <a:t>‹#›</a:t>
            </a:fld>
            <a:endParaRPr lang="en-US"/>
          </a:p>
        </p:txBody>
      </p:sp>
    </p:spTree>
    <p:extLst>
      <p:ext uri="{BB962C8B-B14F-4D97-AF65-F5344CB8AC3E}">
        <p14:creationId xmlns:p14="http://schemas.microsoft.com/office/powerpoint/2010/main" val="742309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1/15/2019</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3</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2974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05071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14</a:t>
            </a:fld>
            <a:endParaRPr lang="es-CO"/>
          </a:p>
        </p:txBody>
      </p:sp>
    </p:spTree>
    <p:extLst>
      <p:ext uri="{BB962C8B-B14F-4D97-AF65-F5344CB8AC3E}">
        <p14:creationId xmlns:p14="http://schemas.microsoft.com/office/powerpoint/2010/main" val="489636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15</a:t>
            </a:fld>
            <a:endParaRPr lang="es-CO"/>
          </a:p>
        </p:txBody>
      </p:sp>
    </p:spTree>
    <p:extLst>
      <p:ext uri="{BB962C8B-B14F-4D97-AF65-F5344CB8AC3E}">
        <p14:creationId xmlns:p14="http://schemas.microsoft.com/office/powerpoint/2010/main" val="3586142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16</a:t>
            </a:fld>
            <a:endParaRPr lang="es-CO"/>
          </a:p>
        </p:txBody>
      </p:sp>
    </p:spTree>
    <p:extLst>
      <p:ext uri="{BB962C8B-B14F-4D97-AF65-F5344CB8AC3E}">
        <p14:creationId xmlns:p14="http://schemas.microsoft.com/office/powerpoint/2010/main" val="666453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17</a:t>
            </a:fld>
            <a:endParaRPr lang="es-CO"/>
          </a:p>
        </p:txBody>
      </p:sp>
    </p:spTree>
    <p:extLst>
      <p:ext uri="{BB962C8B-B14F-4D97-AF65-F5344CB8AC3E}">
        <p14:creationId xmlns:p14="http://schemas.microsoft.com/office/powerpoint/2010/main" val="3162984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94011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27012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98066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70377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9111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5</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54111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53865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07755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70776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67495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60517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0742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1098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64348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84306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8120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6</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63847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7</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14582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8</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93964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9</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933130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10</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3946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11</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04823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9496610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PRI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1"/>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1"/>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1"/>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1"/>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52653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320" y="182880"/>
            <a:ext cx="85725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74320" y="1005840"/>
            <a:ext cx="4183380" cy="639762"/>
          </a:xfrm>
        </p:spPr>
        <p:txBody>
          <a:bodyPr anchor="b">
            <a:normAutofit/>
          </a:bodyPr>
          <a:lstStyle>
            <a:lvl1pPr marL="0" indent="0">
              <a:buNone/>
              <a:defRPr sz="1600" b="1">
                <a:solidFill>
                  <a:schemeClr val="tx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4" name="Content Placeholder 3"/>
          <p:cNvSpPr>
            <a:spLocks noGrp="1"/>
          </p:cNvSpPr>
          <p:nvPr>
            <p:ph sz="half" idx="2"/>
          </p:nvPr>
        </p:nvSpPr>
        <p:spPr>
          <a:xfrm>
            <a:off x="274320" y="1737360"/>
            <a:ext cx="4183380" cy="466344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005840"/>
            <a:ext cx="4183380" cy="639762"/>
          </a:xfrm>
        </p:spPr>
        <p:txBody>
          <a:bodyPr anchor="b">
            <a:normAutofit/>
          </a:bodyPr>
          <a:lstStyle>
            <a:lvl1pPr marL="0" indent="0">
              <a:buNone/>
              <a:defRPr sz="1600" b="1">
                <a:solidFill>
                  <a:schemeClr val="tx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Content Placeholder 5"/>
          <p:cNvSpPr>
            <a:spLocks noGrp="1"/>
          </p:cNvSpPr>
          <p:nvPr>
            <p:ph sz="quarter" idx="4"/>
          </p:nvPr>
        </p:nvSpPr>
        <p:spPr>
          <a:xfrm>
            <a:off x="4663439" y="1737360"/>
            <a:ext cx="4183380" cy="466344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701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591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2281"/>
            <a:ext cx="9144000" cy="6419421"/>
          </a:xfrm>
          <a:prstGeom prst="rect">
            <a:avLst/>
          </a:prstGeom>
        </p:spPr>
      </p:pic>
      <p:sp>
        <p:nvSpPr>
          <p:cNvPr id="6" name="Rectangle 5"/>
          <p:cNvSpPr/>
          <p:nvPr userDrawn="1"/>
        </p:nvSpPr>
        <p:spPr bwMode="auto">
          <a:xfrm>
            <a:off x="3517" y="2712787"/>
            <a:ext cx="9144000" cy="1626781"/>
          </a:xfrm>
          <a:prstGeom prst="rect">
            <a:avLst/>
          </a:prstGeom>
          <a:solidFill>
            <a:schemeClr val="bg1"/>
          </a:solidFill>
          <a:ln w="9525" cap="flat" cmpd="sng" algn="ctr">
            <a:noFill/>
            <a:prstDash val="solid"/>
            <a:round/>
            <a:headEnd type="none" w="med" len="med"/>
            <a:tailEnd type="none" w="med" len="med"/>
          </a:ln>
          <a:effectLst>
            <a:innerShdw blurRad="50800">
              <a:prstClr val="black">
                <a:alpha val="53000"/>
              </a:prstClr>
            </a:innerShdw>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8" name="Rectangle 7"/>
          <p:cNvSpPr/>
          <p:nvPr userDrawn="1"/>
        </p:nvSpPr>
        <p:spPr bwMode="auto">
          <a:xfrm flipV="1">
            <a:off x="3" y="4339571"/>
            <a:ext cx="1529861" cy="45719"/>
          </a:xfrm>
          <a:prstGeom prst="rect">
            <a:avLst/>
          </a:prstGeom>
          <a:solidFill>
            <a:srgbClr val="00B0F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9" name="Rectangle 8"/>
          <p:cNvSpPr/>
          <p:nvPr userDrawn="1"/>
        </p:nvSpPr>
        <p:spPr bwMode="auto">
          <a:xfrm flipV="1">
            <a:off x="1522830" y="4339571"/>
            <a:ext cx="1529861" cy="45719"/>
          </a:xfrm>
          <a:prstGeom prst="rect">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0" name="Rectangle 9"/>
          <p:cNvSpPr/>
          <p:nvPr userDrawn="1"/>
        </p:nvSpPr>
        <p:spPr bwMode="auto">
          <a:xfrm flipV="1">
            <a:off x="3045658" y="4339571"/>
            <a:ext cx="1529861" cy="45719"/>
          </a:xfrm>
          <a:prstGeom prst="rect">
            <a:avLst/>
          </a:prstGeom>
          <a:solidFill>
            <a:srgbClr val="FB970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1" name="Rectangle 10"/>
          <p:cNvSpPr/>
          <p:nvPr userDrawn="1"/>
        </p:nvSpPr>
        <p:spPr bwMode="auto">
          <a:xfrm flipV="1">
            <a:off x="4568486" y="4339571"/>
            <a:ext cx="1529861" cy="45719"/>
          </a:xfrm>
          <a:prstGeom prst="rect">
            <a:avLst/>
          </a:prstGeom>
          <a:solidFill>
            <a:srgbClr val="0070C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2" name="Rectangle 11"/>
          <p:cNvSpPr/>
          <p:nvPr userDrawn="1"/>
        </p:nvSpPr>
        <p:spPr bwMode="auto">
          <a:xfrm flipV="1">
            <a:off x="6091314" y="4339571"/>
            <a:ext cx="1529861" cy="45719"/>
          </a:xfrm>
          <a:prstGeom prst="rect">
            <a:avLst/>
          </a:prstGeom>
          <a:solidFill>
            <a:srgbClr val="C54343"/>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3" name="Rectangle 12"/>
          <p:cNvSpPr/>
          <p:nvPr userDrawn="1"/>
        </p:nvSpPr>
        <p:spPr bwMode="auto">
          <a:xfrm flipV="1">
            <a:off x="7614141" y="4339571"/>
            <a:ext cx="1529861" cy="45719"/>
          </a:xfrm>
          <a:prstGeom prst="rect">
            <a:avLst/>
          </a:prstGeom>
          <a:solidFill>
            <a:srgbClr val="33CCCC"/>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5" name="Rectangle 35"/>
          <p:cNvSpPr>
            <a:spLocks noGrp="1" noChangeArrowheads="1"/>
          </p:cNvSpPr>
          <p:nvPr>
            <p:ph type="ctrTitle" sz="quarter" hasCustomPrompt="1"/>
          </p:nvPr>
        </p:nvSpPr>
        <p:spPr>
          <a:xfrm>
            <a:off x="3518" y="2712787"/>
            <a:ext cx="9147517" cy="1626781"/>
          </a:xfrm>
        </p:spPr>
        <p:txBody>
          <a:bodyPr anchor="ctr">
            <a:normAutofit/>
          </a:bodyPr>
          <a:lstStyle>
            <a:lvl1pPr algn="ctr">
              <a:spcAft>
                <a:spcPts val="450"/>
              </a:spcAft>
              <a:defRPr sz="2700">
                <a:solidFill>
                  <a:schemeClr val="tx1"/>
                </a:solidFill>
              </a:defRPr>
            </a:lvl1pPr>
          </a:lstStyle>
          <a:p>
            <a:r>
              <a:rPr lang="en-US" dirty="0"/>
              <a:t>CLICK TO EDIT SECTION TITLE STYLE</a:t>
            </a:r>
          </a:p>
        </p:txBody>
      </p:sp>
    </p:spTree>
    <p:extLst>
      <p:ext uri="{BB962C8B-B14F-4D97-AF65-F5344CB8AC3E}">
        <p14:creationId xmlns:p14="http://schemas.microsoft.com/office/powerpoint/2010/main" val="2249479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2281"/>
            <a:ext cx="9144000" cy="6419421"/>
          </a:xfrm>
          <a:prstGeom prst="rect">
            <a:avLst/>
          </a:prstGeom>
        </p:spPr>
      </p:pic>
      <p:sp>
        <p:nvSpPr>
          <p:cNvPr id="6" name="Rectangle 5"/>
          <p:cNvSpPr/>
          <p:nvPr userDrawn="1"/>
        </p:nvSpPr>
        <p:spPr bwMode="auto">
          <a:xfrm>
            <a:off x="0" y="3080826"/>
            <a:ext cx="9144000" cy="801858"/>
          </a:xfrm>
          <a:prstGeom prst="rect">
            <a:avLst/>
          </a:prstGeom>
          <a:solidFill>
            <a:schemeClr val="bg1"/>
          </a:solidFill>
          <a:ln w="9525" cap="flat" cmpd="sng" algn="ctr">
            <a:noFill/>
            <a:prstDash val="solid"/>
            <a:round/>
            <a:headEnd type="none" w="med" len="med"/>
            <a:tailEnd type="none" w="med" len="med"/>
          </a:ln>
          <a:effectLst>
            <a:innerShdw blurRad="50800">
              <a:prstClr val="black">
                <a:alpha val="53000"/>
              </a:prstClr>
            </a:innerShdw>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5" name="TextBox 4"/>
          <p:cNvSpPr txBox="1"/>
          <p:nvPr userDrawn="1"/>
        </p:nvSpPr>
        <p:spPr>
          <a:xfrm>
            <a:off x="0" y="3275341"/>
            <a:ext cx="9144000" cy="604911"/>
          </a:xfrm>
          <a:prstGeom prst="rect">
            <a:avLst/>
          </a:prstGeom>
          <a:noFill/>
        </p:spPr>
        <p:txBody>
          <a:bodyPr wrap="none" rtlCol="0">
            <a:noAutofit/>
          </a:bodyPr>
          <a:lstStyle/>
          <a:p>
            <a:pPr algn="ctr">
              <a:spcBef>
                <a:spcPts val="0"/>
              </a:spcBef>
            </a:pPr>
            <a:r>
              <a:rPr lang="en-US" sz="2100" b="1" spc="113" baseline="0" dirty="0">
                <a:solidFill>
                  <a:schemeClr val="tx1">
                    <a:lumMod val="90000"/>
                    <a:lumOff val="10000"/>
                  </a:schemeClr>
                </a:solidFill>
                <a:latin typeface="+mj-lt"/>
              </a:rPr>
              <a:t>Together…Shaping the Future of Electricity</a:t>
            </a:r>
          </a:p>
        </p:txBody>
      </p:sp>
      <p:sp>
        <p:nvSpPr>
          <p:cNvPr id="8" name="Rectangle 7"/>
          <p:cNvSpPr/>
          <p:nvPr userDrawn="1"/>
        </p:nvSpPr>
        <p:spPr bwMode="auto">
          <a:xfrm flipV="1">
            <a:off x="3" y="3847518"/>
            <a:ext cx="1529861" cy="45719"/>
          </a:xfrm>
          <a:prstGeom prst="rect">
            <a:avLst/>
          </a:prstGeom>
          <a:solidFill>
            <a:srgbClr val="00B0F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9" name="Rectangle 8"/>
          <p:cNvSpPr/>
          <p:nvPr userDrawn="1"/>
        </p:nvSpPr>
        <p:spPr bwMode="auto">
          <a:xfrm flipV="1">
            <a:off x="1522830" y="3847518"/>
            <a:ext cx="1529861" cy="45719"/>
          </a:xfrm>
          <a:prstGeom prst="rect">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0" name="Rectangle 9"/>
          <p:cNvSpPr/>
          <p:nvPr userDrawn="1"/>
        </p:nvSpPr>
        <p:spPr bwMode="auto">
          <a:xfrm flipV="1">
            <a:off x="3045658" y="3847518"/>
            <a:ext cx="1529861" cy="45719"/>
          </a:xfrm>
          <a:prstGeom prst="rect">
            <a:avLst/>
          </a:prstGeom>
          <a:solidFill>
            <a:srgbClr val="FB970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1" name="Rectangle 10"/>
          <p:cNvSpPr/>
          <p:nvPr userDrawn="1"/>
        </p:nvSpPr>
        <p:spPr bwMode="auto">
          <a:xfrm flipV="1">
            <a:off x="4568486" y="3847518"/>
            <a:ext cx="1529861" cy="45719"/>
          </a:xfrm>
          <a:prstGeom prst="rect">
            <a:avLst/>
          </a:prstGeom>
          <a:solidFill>
            <a:srgbClr val="0070C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2" name="Rectangle 11"/>
          <p:cNvSpPr/>
          <p:nvPr userDrawn="1"/>
        </p:nvSpPr>
        <p:spPr bwMode="auto">
          <a:xfrm flipV="1">
            <a:off x="6091314" y="3847518"/>
            <a:ext cx="1529861" cy="45719"/>
          </a:xfrm>
          <a:prstGeom prst="rect">
            <a:avLst/>
          </a:prstGeom>
          <a:solidFill>
            <a:srgbClr val="C54343"/>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
        <p:nvSpPr>
          <p:cNvPr id="13" name="Rectangle 12"/>
          <p:cNvSpPr/>
          <p:nvPr userDrawn="1"/>
        </p:nvSpPr>
        <p:spPr bwMode="auto">
          <a:xfrm flipV="1">
            <a:off x="7614141" y="3847518"/>
            <a:ext cx="1529861" cy="45719"/>
          </a:xfrm>
          <a:prstGeom prst="rect">
            <a:avLst/>
          </a:prstGeom>
          <a:solidFill>
            <a:srgbClr val="33CCCC"/>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spTree>
    <p:extLst>
      <p:ext uri="{BB962C8B-B14F-4D97-AF65-F5344CB8AC3E}">
        <p14:creationId xmlns:p14="http://schemas.microsoft.com/office/powerpoint/2010/main" val="1243226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1_PDU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2017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2875925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DU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3"/>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3"/>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3"/>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3"/>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3"/>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358599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NUC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6"/>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6"/>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6"/>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6"/>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6"/>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130668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amp;E 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2"/>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2"/>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2"/>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2"/>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254203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5"/>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5"/>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5"/>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5"/>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220706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EN 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708" name="Rectangle 36"/>
          <p:cNvSpPr>
            <a:spLocks noGrp="1" noChangeArrowheads="1"/>
          </p:cNvSpPr>
          <p:nvPr>
            <p:ph type="subTitle" sz="quarter" idx="1" hasCustomPrompt="1"/>
          </p:nvPr>
        </p:nvSpPr>
        <p:spPr>
          <a:xfrm>
            <a:off x="338625" y="4099468"/>
            <a:ext cx="3633300" cy="1994984"/>
          </a:xfrm>
        </p:spPr>
        <p:txBody>
          <a:bodyPr numCol="1">
            <a:normAutofit/>
          </a:bodyPr>
          <a:lstStyle>
            <a:lvl1pPr marL="0" marR="0" indent="0" algn="l" defTabSz="685783" rtl="0" eaLnBrk="1" fontAlgn="base" latinLnBrk="0" hangingPunct="1">
              <a:lnSpc>
                <a:spcPct val="100000"/>
              </a:lnSpc>
              <a:spcBef>
                <a:spcPct val="0"/>
              </a:spcBef>
              <a:spcAft>
                <a:spcPts val="0"/>
              </a:spcAft>
              <a:buClr>
                <a:schemeClr val="tx1">
                  <a:lumMod val="65000"/>
                  <a:lumOff val="35000"/>
                </a:schemeClr>
              </a:buClr>
              <a:buSzPct val="80000"/>
              <a:buFontTx/>
              <a:buNone/>
              <a:tabLst/>
              <a:defRPr sz="16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38625" y="590719"/>
            <a:ext cx="3633300" cy="2897570"/>
          </a:xfrm>
        </p:spPr>
        <p:txBody>
          <a:bodyPr anchor="b">
            <a:normAutofit/>
          </a:bodyPr>
          <a:lstStyle>
            <a:lvl1pPr algn="l">
              <a:spcAft>
                <a:spcPts val="450"/>
              </a:spcAft>
              <a:defRPr sz="2800">
                <a:solidFill>
                  <a:schemeClr val="tx1"/>
                </a:solidFill>
              </a:defRPr>
            </a:lvl1pPr>
          </a:lstStyle>
          <a:p>
            <a:r>
              <a:rPr lang="en-US" dirty="0"/>
              <a:t>CLICK TO EDIT MASTER TITLE STYLE</a:t>
            </a:r>
          </a:p>
        </p:txBody>
      </p:sp>
      <p:sp>
        <p:nvSpPr>
          <p:cNvPr id="9" name="Rectangle 8"/>
          <p:cNvSpPr/>
          <p:nvPr userDrawn="1"/>
        </p:nvSpPr>
        <p:spPr bwMode="auto">
          <a:xfrm flipH="1">
            <a:off x="-1" y="0"/>
            <a:ext cx="77599" cy="6858000"/>
          </a:xfrm>
          <a:prstGeom prst="rect">
            <a:avLst/>
          </a:prstGeom>
          <a:solidFill>
            <a:schemeClr val="accent4"/>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ndParaRPr>
          </a:p>
        </p:txBody>
      </p:sp>
      <p:sp>
        <p:nvSpPr>
          <p:cNvPr id="19" name="Rechteck 10"/>
          <p:cNvSpPr/>
          <p:nvPr userDrawn="1"/>
        </p:nvSpPr>
        <p:spPr>
          <a:xfrm>
            <a:off x="4481538"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4"/>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0" name="Rechteck 10"/>
          <p:cNvSpPr/>
          <p:nvPr userDrawn="1"/>
        </p:nvSpPr>
        <p:spPr>
          <a:xfrm>
            <a:off x="4352482"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4"/>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1" name="Rechteck 10"/>
          <p:cNvSpPr/>
          <p:nvPr userDrawn="1"/>
        </p:nvSpPr>
        <p:spPr>
          <a:xfrm>
            <a:off x="4223427" y="1501250"/>
            <a:ext cx="83855" cy="3991983"/>
          </a:xfrm>
          <a:prstGeom prst="rect">
            <a:avLst/>
          </a:prstGeom>
          <a:gradFill flip="none" rotWithShape="1">
            <a:gsLst>
              <a:gs pos="0">
                <a:schemeClr val="accent1">
                  <a:lumMod val="0"/>
                  <a:lumOff val="100000"/>
                  <a:alpha val="42000"/>
                </a:schemeClr>
              </a:gs>
              <a:gs pos="25000">
                <a:schemeClr val="accent1">
                  <a:alpha val="10000"/>
                  <a:lumMod val="0"/>
                  <a:lumOff val="100000"/>
                </a:schemeClr>
              </a:gs>
              <a:gs pos="77000">
                <a:schemeClr val="accent4"/>
              </a:gs>
            </a:gsLst>
            <a:lin ang="5400000" scaled="0"/>
            <a:tileRect/>
          </a:gradFill>
          <a:ln>
            <a:noFill/>
          </a:ln>
          <a:effectLst>
            <a:outerShdw blurRad="762000" dist="165100" dir="72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8" name="Text Placeholder 7"/>
          <p:cNvSpPr>
            <a:spLocks noGrp="1"/>
          </p:cNvSpPr>
          <p:nvPr>
            <p:ph type="body" sz="quarter" idx="10" hasCustomPrompt="1"/>
          </p:nvPr>
        </p:nvSpPr>
        <p:spPr>
          <a:xfrm>
            <a:off x="338625" y="3509558"/>
            <a:ext cx="3633300" cy="589913"/>
          </a:xfrm>
        </p:spPr>
        <p:txBody>
          <a:bodyPr>
            <a:normAutofit/>
          </a:bodyPr>
          <a:lstStyle>
            <a:lvl1pPr marL="0" indent="0">
              <a:buNone/>
              <a:defRPr sz="1800" b="1" baseline="0">
                <a:solidFill>
                  <a:schemeClr val="accent4"/>
                </a:solidFill>
                <a:latin typeface="+mj-lt"/>
              </a:defRPr>
            </a:lvl1pPr>
          </a:lstStyle>
          <a:p>
            <a:pPr lvl="0"/>
            <a:r>
              <a:rPr lang="en-US" dirty="0"/>
              <a:t>Click To Edit Subtitle</a:t>
            </a:r>
          </a:p>
        </p:txBody>
      </p:sp>
      <p:sp>
        <p:nvSpPr>
          <p:cNvPr id="22" name="Text Box 47"/>
          <p:cNvSpPr txBox="1">
            <a:spLocks noChangeArrowheads="1"/>
          </p:cNvSpPr>
          <p:nvPr userDrawn="1"/>
        </p:nvSpPr>
        <p:spPr bwMode="auto">
          <a:xfrm>
            <a:off x="1657488" y="6498160"/>
            <a:ext cx="2534668" cy="200055"/>
          </a:xfrm>
          <a:prstGeom prst="rect">
            <a:avLst/>
          </a:prstGeom>
          <a:noFill/>
          <a:ln w="9525">
            <a:noFill/>
            <a:miter lim="800000"/>
            <a:headEnd/>
            <a:tailEnd/>
          </a:ln>
          <a:effectLst/>
        </p:spPr>
        <p:txBody>
          <a:bodyPr wrap="none">
            <a:spAutoFit/>
          </a:bodyPr>
          <a:lstStyle/>
          <a:p>
            <a:pPr algn="ctr">
              <a:spcBef>
                <a:spcPts val="0"/>
              </a:spcBef>
            </a:pPr>
            <a:r>
              <a:rPr lang="en-US" sz="700" dirty="0">
                <a:solidFill>
                  <a:schemeClr val="bg1">
                    <a:lumMod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23" name="TextBox 22">
            <a:hlinkClick r:id="rId3"/>
          </p:cNvPr>
          <p:cNvSpPr txBox="1"/>
          <p:nvPr userDrawn="1"/>
        </p:nvSpPr>
        <p:spPr>
          <a:xfrm>
            <a:off x="338624" y="6462580"/>
            <a:ext cx="1510665" cy="230832"/>
          </a:xfrm>
          <a:prstGeom prst="rect">
            <a:avLst/>
          </a:prstGeom>
          <a:noFill/>
        </p:spPr>
        <p:txBody>
          <a:bodyPr wrap="square" rtlCol="0">
            <a:spAutoFit/>
          </a:bodyPr>
          <a:lstStyle/>
          <a:p>
            <a:pPr algn="l"/>
            <a:r>
              <a:rPr lang="en-US" sz="900" b="1" spc="200" baseline="0" dirty="0">
                <a:solidFill>
                  <a:schemeClr val="tx1">
                    <a:lumMod val="65000"/>
                    <a:lumOff val="35000"/>
                  </a:schemeClr>
                </a:solidFill>
                <a:latin typeface="Century Gothic" panose="020B0502020202020204" pitchFamily="34" charset="0"/>
              </a:rPr>
              <a:t>www.epri.com</a:t>
            </a:r>
          </a:p>
        </p:txBody>
      </p:sp>
      <p:cxnSp>
        <p:nvCxnSpPr>
          <p:cNvPr id="24" name="Straight Connector 23"/>
          <p:cNvCxnSpPr/>
          <p:nvPr userDrawn="1"/>
        </p:nvCxnSpPr>
        <p:spPr bwMode="auto">
          <a:xfrm>
            <a:off x="1657488" y="6179604"/>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5" name="Picture 24">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9767" y="6284319"/>
            <a:ext cx="150229" cy="150229"/>
          </a:xfrm>
          <a:prstGeom prst="rect">
            <a:avLst/>
          </a:prstGeom>
        </p:spPr>
      </p:pic>
      <p:pic>
        <p:nvPicPr>
          <p:cNvPr id="26" name="Picture 25">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14160" y="6277557"/>
            <a:ext cx="75579" cy="163755"/>
          </a:xfrm>
          <a:prstGeom prst="rect">
            <a:avLst/>
          </a:prstGeom>
        </p:spPr>
      </p:pic>
      <p:pic>
        <p:nvPicPr>
          <p:cNvPr id="27" name="Picture 26">
            <a:hlinkClick r:id="rId8"/>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4895" y="6293928"/>
            <a:ext cx="160709" cy="131013"/>
          </a:xfrm>
          <a:prstGeom prst="rect">
            <a:avLst/>
          </a:prstGeom>
        </p:spPr>
      </p:pic>
      <p:pic>
        <p:nvPicPr>
          <p:cNvPr id="28" name="Picture 27"/>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6118698" y="456732"/>
            <a:ext cx="2613498" cy="426444"/>
          </a:xfrm>
          <a:prstGeom prst="rect">
            <a:avLst/>
          </a:prstGeom>
        </p:spPr>
      </p:pic>
    </p:spTree>
    <p:extLst>
      <p:ext uri="{BB962C8B-B14F-4D97-AF65-F5344CB8AC3E}">
        <p14:creationId xmlns:p14="http://schemas.microsoft.com/office/powerpoint/2010/main" val="297989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72500" cy="731520"/>
          </a:xfrm>
        </p:spPr>
        <p:txBody>
          <a:bodyP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274320" y="1005840"/>
            <a:ext cx="85725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179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725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23624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725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74320" y="1005840"/>
            <a:ext cx="4183380" cy="539496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005840"/>
            <a:ext cx="4183380" cy="5394960"/>
          </a:xfrm>
        </p:spPr>
        <p:txBody>
          <a:bodyPr/>
          <a:lstStyle>
            <a:lvl1pPr>
              <a:defRPr sz="1500">
                <a:solidFill>
                  <a:schemeClr val="tx1"/>
                </a:solidFill>
              </a:defRPr>
            </a:lvl1pPr>
            <a:lvl2pPr>
              <a:defRPr sz="1350">
                <a:solidFill>
                  <a:schemeClr val="tx1"/>
                </a:solidFill>
              </a:defRPr>
            </a:lvl2pPr>
            <a:lvl3pPr>
              <a:defRPr sz="1350">
                <a:solidFill>
                  <a:schemeClr val="tx1"/>
                </a:solidFill>
              </a:defRPr>
            </a:lvl3pPr>
            <a:lvl4pPr>
              <a:defRPr sz="1350">
                <a:solidFill>
                  <a:schemeClr val="tx1"/>
                </a:solidFill>
              </a:defRPr>
            </a:lvl4pPr>
            <a:lvl5pPr>
              <a:defRPr sz="1350">
                <a:solidFill>
                  <a:schemeClr val="tx1"/>
                </a:solidFill>
              </a:defRPr>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1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www.epri.com/" TargetMode="Externa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4320" y="182563"/>
            <a:ext cx="859536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274320" y="1005840"/>
            <a:ext cx="8595360"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21"/>
          <p:cNvSpPr/>
          <p:nvPr userDrawn="1"/>
        </p:nvSpPr>
        <p:spPr>
          <a:xfrm>
            <a:off x="1" y="6602042"/>
            <a:ext cx="7581899" cy="169019"/>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060" name="Text Box 36"/>
          <p:cNvSpPr txBox="1">
            <a:spLocks noChangeArrowheads="1"/>
          </p:cNvSpPr>
          <p:nvPr/>
        </p:nvSpPr>
        <p:spPr bwMode="auto">
          <a:xfrm>
            <a:off x="60962" y="6586395"/>
            <a:ext cx="608013" cy="184666"/>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600">
                <a:solidFill>
                  <a:schemeClr val="tx1">
                    <a:lumMod val="50000"/>
                    <a:lumOff val="50000"/>
                  </a:schemeClr>
                </a:solidFill>
              </a:rPr>
              <a:pPr algn="l">
                <a:spcBef>
                  <a:spcPts val="0"/>
                </a:spcBef>
              </a:pPr>
              <a:t>‹#›</a:t>
            </a:fld>
            <a:endParaRPr lang="en-US" sz="600" dirty="0">
              <a:solidFill>
                <a:schemeClr val="tx1">
                  <a:lumMod val="50000"/>
                  <a:lumOff val="50000"/>
                </a:schemeClr>
              </a:solidFill>
            </a:endParaRPr>
          </a:p>
        </p:txBody>
      </p:sp>
      <p:sp>
        <p:nvSpPr>
          <p:cNvPr id="14" name="Rectangle 13"/>
          <p:cNvSpPr/>
          <p:nvPr userDrawn="1"/>
        </p:nvSpPr>
        <p:spPr bwMode="auto">
          <a:xfrm rot="5400000" flipH="1">
            <a:off x="4524375" y="-4524375"/>
            <a:ext cx="95250" cy="9144000"/>
          </a:xfrm>
          <a:prstGeom prst="rect">
            <a:avLst/>
          </a:prstGeom>
          <a:solidFill>
            <a:srgbClr val="E5E5E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64302" marR="0" indent="-164302" algn="ctr" defTabSz="685783"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ndParaRPr>
          </a:p>
        </p:txBody>
      </p:sp>
      <p:pic>
        <p:nvPicPr>
          <p:cNvPr id="3" name="Picture 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 y="-5342"/>
            <a:ext cx="1632569" cy="102676"/>
          </a:xfrm>
          <a:prstGeom prst="rect">
            <a:avLst/>
          </a:prstGeom>
        </p:spPr>
      </p:pic>
      <p:sp>
        <p:nvSpPr>
          <p:cNvPr id="11" name="Text Box 47"/>
          <p:cNvSpPr txBox="1">
            <a:spLocks noChangeArrowheads="1"/>
          </p:cNvSpPr>
          <p:nvPr userDrawn="1"/>
        </p:nvSpPr>
        <p:spPr bwMode="auto">
          <a:xfrm>
            <a:off x="3141159" y="6586395"/>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2019 Electric Power Research Institute, Inc. All rights reserved.</a:t>
            </a:r>
          </a:p>
        </p:txBody>
      </p:sp>
      <p:sp>
        <p:nvSpPr>
          <p:cNvPr id="15" name="TextBox 14">
            <a:hlinkClick r:id="rId17"/>
          </p:cNvPr>
          <p:cNvSpPr txBox="1"/>
          <p:nvPr userDrawn="1"/>
        </p:nvSpPr>
        <p:spPr>
          <a:xfrm>
            <a:off x="960525" y="6586395"/>
            <a:ext cx="1220110" cy="215445"/>
          </a:xfrm>
          <a:prstGeom prst="rect">
            <a:avLst/>
          </a:prstGeom>
          <a:noFill/>
        </p:spPr>
        <p:txBody>
          <a:bodyPr wrap="square" rtlCol="0">
            <a:spAutoFit/>
          </a:bodyPr>
          <a:lstStyle/>
          <a:p>
            <a:pPr algn="l"/>
            <a:r>
              <a:rPr lang="en-US" sz="800" b="1" spc="200" baseline="0" dirty="0">
                <a:solidFill>
                  <a:schemeClr val="tx1">
                    <a:lumMod val="50000"/>
                    <a:lumOff val="50000"/>
                  </a:schemeClr>
                </a:solidFill>
                <a:latin typeface="Century Gothic" panose="020B0502020202020204" pitchFamily="34" charset="0"/>
              </a:rPr>
              <a:t>www.epri.com</a:t>
            </a:r>
          </a:p>
        </p:txBody>
      </p:sp>
      <p:pic>
        <p:nvPicPr>
          <p:cNvPr id="16" name="Picture 15"/>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679047" y="6576082"/>
            <a:ext cx="1382943" cy="226142"/>
          </a:xfrm>
          <a:prstGeom prst="rect">
            <a:avLst/>
          </a:prstGeom>
        </p:spPr>
      </p:pic>
    </p:spTree>
    <p:extLst>
      <p:ext uri="{BB962C8B-B14F-4D97-AF65-F5344CB8AC3E}">
        <p14:creationId xmlns:p14="http://schemas.microsoft.com/office/powerpoint/2010/main" val="218475176"/>
      </p:ext>
    </p:extLst>
  </p:cSld>
  <p:clrMap bg1="lt1" tx1="dk1" bg2="lt2" tx2="dk2" accent1="accent1" accent2="accent2" accent3="accent3" accent4="accent4" accent5="accent5" accent6="accent6" hlink="hlink" folHlink="folHlink"/>
  <p:sldLayoutIdLst>
    <p:sldLayoutId id="2147483664" r:id="rId1"/>
    <p:sldLayoutId id="2147483685" r:id="rId2"/>
    <p:sldLayoutId id="2147483686" r:id="rId3"/>
    <p:sldLayoutId id="2147483687" r:id="rId4"/>
    <p:sldLayoutId id="2147483688" r:id="rId5"/>
    <p:sldLayoutId id="2147483689" r:id="rId6"/>
    <p:sldLayoutId id="2147483666" r:id="rId7"/>
    <p:sldLayoutId id="2147483670" r:id="rId8"/>
    <p:sldLayoutId id="2147483668" r:id="rId9"/>
    <p:sldLayoutId id="2147483669" r:id="rId10"/>
    <p:sldLayoutId id="2147483671" r:id="rId11"/>
    <p:sldLayoutId id="2147483684" r:id="rId12"/>
    <p:sldLayoutId id="2147483677" r:id="rId13"/>
    <p:sldLayoutId id="2147483690" r:id="rId14"/>
  </p:sldLayoutIdLst>
  <p:txStyles>
    <p:titleStyle>
      <a:lvl1pPr algn="l" rtl="0" eaLnBrk="1" fontAlgn="base" hangingPunct="1">
        <a:lnSpc>
          <a:spcPct val="100000"/>
        </a:lnSpc>
        <a:spcBef>
          <a:spcPct val="0"/>
        </a:spcBef>
        <a:spcAft>
          <a:spcPct val="0"/>
        </a:spcAft>
        <a:defRPr sz="2800" b="1">
          <a:solidFill>
            <a:schemeClr val="tx1"/>
          </a:solidFill>
          <a:latin typeface="+mj-lt"/>
          <a:ea typeface="+mj-ea"/>
          <a:cs typeface="+mj-cs"/>
        </a:defRPr>
      </a:lvl1pPr>
      <a:lvl2pPr algn="l" rtl="0" eaLnBrk="1" fontAlgn="base" hangingPunct="1">
        <a:lnSpc>
          <a:spcPct val="95000"/>
        </a:lnSpc>
        <a:spcBef>
          <a:spcPct val="0"/>
        </a:spcBef>
        <a:spcAft>
          <a:spcPct val="0"/>
        </a:spcAft>
        <a:defRPr sz="2100" b="1">
          <a:solidFill>
            <a:schemeClr val="tx2"/>
          </a:solidFill>
          <a:latin typeface="Arial" charset="0"/>
        </a:defRPr>
      </a:lvl2pPr>
      <a:lvl3pPr algn="l" rtl="0" eaLnBrk="1" fontAlgn="base" hangingPunct="1">
        <a:lnSpc>
          <a:spcPct val="95000"/>
        </a:lnSpc>
        <a:spcBef>
          <a:spcPct val="0"/>
        </a:spcBef>
        <a:spcAft>
          <a:spcPct val="0"/>
        </a:spcAft>
        <a:defRPr sz="2100" b="1">
          <a:solidFill>
            <a:schemeClr val="tx2"/>
          </a:solidFill>
          <a:latin typeface="Arial" charset="0"/>
        </a:defRPr>
      </a:lvl3pPr>
      <a:lvl4pPr algn="l" rtl="0" eaLnBrk="1" fontAlgn="base" hangingPunct="1">
        <a:lnSpc>
          <a:spcPct val="95000"/>
        </a:lnSpc>
        <a:spcBef>
          <a:spcPct val="0"/>
        </a:spcBef>
        <a:spcAft>
          <a:spcPct val="0"/>
        </a:spcAft>
        <a:defRPr sz="2100" b="1">
          <a:solidFill>
            <a:schemeClr val="tx2"/>
          </a:solidFill>
          <a:latin typeface="Arial" charset="0"/>
        </a:defRPr>
      </a:lvl4pPr>
      <a:lvl5pPr algn="l" rtl="0" eaLnBrk="1" fontAlgn="base" hangingPunct="1">
        <a:lnSpc>
          <a:spcPct val="95000"/>
        </a:lnSpc>
        <a:spcBef>
          <a:spcPct val="0"/>
        </a:spcBef>
        <a:spcAft>
          <a:spcPct val="0"/>
        </a:spcAft>
        <a:defRPr sz="2100" b="1">
          <a:solidFill>
            <a:schemeClr val="tx2"/>
          </a:solidFill>
          <a:latin typeface="Arial" charset="0"/>
        </a:defRPr>
      </a:lvl5pPr>
      <a:lvl6pPr marL="342892" algn="l" rtl="0" eaLnBrk="1" fontAlgn="base" hangingPunct="1">
        <a:lnSpc>
          <a:spcPct val="95000"/>
        </a:lnSpc>
        <a:spcBef>
          <a:spcPct val="0"/>
        </a:spcBef>
        <a:spcAft>
          <a:spcPct val="0"/>
        </a:spcAft>
        <a:defRPr sz="2100" b="1">
          <a:solidFill>
            <a:schemeClr val="tx2"/>
          </a:solidFill>
          <a:latin typeface="Arial" charset="0"/>
        </a:defRPr>
      </a:lvl6pPr>
      <a:lvl7pPr marL="685783" algn="l" rtl="0" eaLnBrk="1" fontAlgn="base" hangingPunct="1">
        <a:lnSpc>
          <a:spcPct val="95000"/>
        </a:lnSpc>
        <a:spcBef>
          <a:spcPct val="0"/>
        </a:spcBef>
        <a:spcAft>
          <a:spcPct val="0"/>
        </a:spcAft>
        <a:defRPr sz="2100" b="1">
          <a:solidFill>
            <a:schemeClr val="tx2"/>
          </a:solidFill>
          <a:latin typeface="Arial" charset="0"/>
        </a:defRPr>
      </a:lvl7pPr>
      <a:lvl8pPr marL="1028675" algn="l" rtl="0" eaLnBrk="1" fontAlgn="base" hangingPunct="1">
        <a:lnSpc>
          <a:spcPct val="95000"/>
        </a:lnSpc>
        <a:spcBef>
          <a:spcPct val="0"/>
        </a:spcBef>
        <a:spcAft>
          <a:spcPct val="0"/>
        </a:spcAft>
        <a:defRPr sz="2100" b="1">
          <a:solidFill>
            <a:schemeClr val="tx2"/>
          </a:solidFill>
          <a:latin typeface="Arial" charset="0"/>
        </a:defRPr>
      </a:lvl8pPr>
      <a:lvl9pPr marL="1371566" algn="l" rtl="0" eaLnBrk="1" fontAlgn="base" hangingPunct="1">
        <a:lnSpc>
          <a:spcPct val="95000"/>
        </a:lnSpc>
        <a:spcBef>
          <a:spcPct val="0"/>
        </a:spcBef>
        <a:spcAft>
          <a:spcPct val="0"/>
        </a:spcAft>
        <a:defRPr sz="2100" b="1">
          <a:solidFill>
            <a:schemeClr val="tx2"/>
          </a:solidFill>
          <a:latin typeface="Arial" charset="0"/>
        </a:defRPr>
      </a:lvl9pPr>
    </p:titleStyle>
    <p:bodyStyle>
      <a:lvl1pPr marL="173827" indent="-173827"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400">
          <a:solidFill>
            <a:schemeClr val="tx1"/>
          </a:solidFill>
          <a:latin typeface="+mn-lt"/>
          <a:ea typeface="+mn-ea"/>
          <a:cs typeface="+mn-cs"/>
        </a:defRPr>
      </a:lvl1pPr>
      <a:lvl2pPr marL="425043" indent="-209545"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2pPr>
      <a:lvl3pPr marL="641731" indent="-167875"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3pPr>
      <a:lvl4pPr marL="946523" indent="-216689"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4pPr>
      <a:lvl5pPr marL="1153688" indent="-169065"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5pPr>
      <a:lvl6pPr marL="1458479" indent="-130966" algn="l" rtl="0" eaLnBrk="1" fontAlgn="base" hangingPunct="1">
        <a:lnSpc>
          <a:spcPct val="95000"/>
        </a:lnSpc>
        <a:spcBef>
          <a:spcPct val="0"/>
        </a:spcBef>
        <a:spcAft>
          <a:spcPct val="25000"/>
        </a:spcAft>
        <a:buChar char="•"/>
        <a:defRPr sz="1800">
          <a:solidFill>
            <a:srgbClr val="000000"/>
          </a:solidFill>
          <a:latin typeface="+mn-lt"/>
        </a:defRPr>
      </a:lvl6pPr>
      <a:lvl7pPr marL="1801371" indent="-130966" algn="l" rtl="0" eaLnBrk="1" fontAlgn="base" hangingPunct="1">
        <a:lnSpc>
          <a:spcPct val="95000"/>
        </a:lnSpc>
        <a:spcBef>
          <a:spcPct val="0"/>
        </a:spcBef>
        <a:spcAft>
          <a:spcPct val="25000"/>
        </a:spcAft>
        <a:buChar char="•"/>
        <a:defRPr sz="1800">
          <a:solidFill>
            <a:srgbClr val="000000"/>
          </a:solidFill>
          <a:latin typeface="+mn-lt"/>
        </a:defRPr>
      </a:lvl7pPr>
      <a:lvl8pPr marL="2144263" indent="-130966" algn="l" rtl="0" eaLnBrk="1" fontAlgn="base" hangingPunct="1">
        <a:lnSpc>
          <a:spcPct val="95000"/>
        </a:lnSpc>
        <a:spcBef>
          <a:spcPct val="0"/>
        </a:spcBef>
        <a:spcAft>
          <a:spcPct val="25000"/>
        </a:spcAft>
        <a:buChar char="•"/>
        <a:defRPr sz="1800">
          <a:solidFill>
            <a:srgbClr val="000000"/>
          </a:solidFill>
          <a:latin typeface="+mn-lt"/>
        </a:defRPr>
      </a:lvl8pPr>
      <a:lvl9pPr marL="2487154" indent="-130966" algn="l" rtl="0" eaLnBrk="1" fontAlgn="base" hangingPunct="1">
        <a:lnSpc>
          <a:spcPct val="95000"/>
        </a:lnSpc>
        <a:spcBef>
          <a:spcPct val="0"/>
        </a:spcBef>
        <a:spcAft>
          <a:spcPct val="25000"/>
        </a:spcAft>
        <a:buChar char="•"/>
        <a:defRPr sz="1800">
          <a:solidFill>
            <a:srgbClr val="000000"/>
          </a:solidFill>
          <a:latin typeface="+mn-lt"/>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www.trustedreviews.com/opinion/best-intel-processor-core-i3-i5-i7-2937692"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sourceforge.net/p/electricdss/code/HEAD/tree/trunk/Version8/Distrib/Examples/Parallel_Processin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hyperlink" Target="https://epri.box.com/s/o4itfn23txv73iyo3y1ukbs9nmgsspgo"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epri.box.com/s/o4itfn23txv73iyo3y1ukbs9nmgsspgo"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sz="quarter" idx="1"/>
          </p:nvPr>
        </p:nvSpPr>
        <p:spPr/>
        <p:txBody>
          <a:bodyPr numCol="1"/>
          <a:lstStyle/>
          <a:p>
            <a:r>
              <a:rPr lang="en-US" dirty="0"/>
              <a:t>Roger C. Dugan</a:t>
            </a:r>
          </a:p>
          <a:p>
            <a:r>
              <a:rPr lang="en-US" dirty="0"/>
              <a:t>Sr. Technical Executive</a:t>
            </a:r>
          </a:p>
          <a:p>
            <a:r>
              <a:rPr lang="en-US" dirty="0"/>
              <a:t>EPRI Knoxville, TN</a:t>
            </a:r>
          </a:p>
          <a:p>
            <a:endParaRPr lang="en-US" dirty="0"/>
          </a:p>
          <a:p>
            <a:endParaRPr lang="en-US" dirty="0"/>
          </a:p>
          <a:p>
            <a:r>
              <a:rPr lang="en-US" b="1" dirty="0"/>
              <a:t>January 21-22, 2019</a:t>
            </a:r>
            <a:endParaRPr lang="en-US" dirty="0"/>
          </a:p>
        </p:txBody>
      </p:sp>
      <p:sp>
        <p:nvSpPr>
          <p:cNvPr id="3" name="Title 2"/>
          <p:cNvSpPr>
            <a:spLocks noGrp="1"/>
          </p:cNvSpPr>
          <p:nvPr>
            <p:ph type="ctrTitle" sz="quarter"/>
          </p:nvPr>
        </p:nvSpPr>
        <p:spPr/>
        <p:txBody>
          <a:bodyPr/>
          <a:lstStyle/>
          <a:p>
            <a:r>
              <a:rPr lang="en-US" dirty="0" err="1"/>
              <a:t>OpenDSS</a:t>
            </a:r>
            <a:r>
              <a:rPr lang="en-US" dirty="0"/>
              <a:t> Training Workshop</a:t>
            </a:r>
          </a:p>
        </p:txBody>
      </p:sp>
      <p:sp>
        <p:nvSpPr>
          <p:cNvPr id="4" name="Text Placeholder 3"/>
          <p:cNvSpPr>
            <a:spLocks noGrp="1"/>
          </p:cNvSpPr>
          <p:nvPr>
            <p:ph type="body" sz="quarter" idx="10"/>
          </p:nvPr>
        </p:nvSpPr>
        <p:spPr/>
        <p:txBody>
          <a:bodyPr>
            <a:normAutofit lnSpcReduction="10000"/>
          </a:bodyPr>
          <a:lstStyle/>
          <a:p>
            <a:r>
              <a:rPr lang="en-US" dirty="0"/>
              <a:t>University of Puerto Rico - Mayaguez</a:t>
            </a:r>
          </a:p>
        </p:txBody>
      </p:sp>
    </p:spTree>
    <p:extLst>
      <p:ext uri="{BB962C8B-B14F-4D97-AF65-F5344CB8AC3E}">
        <p14:creationId xmlns:p14="http://schemas.microsoft.com/office/powerpoint/2010/main" val="3407726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3124200"/>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5977385" y="3124200"/>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rot="16200000">
            <a:off x="5128643" y="2376210"/>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rot="16200000">
            <a:off x="5476908" y="2343474"/>
            <a:ext cx="1229556" cy="369332"/>
          </a:xfrm>
          <a:prstGeom prst="rect">
            <a:avLst/>
          </a:prstGeom>
          <a:noFill/>
        </p:spPr>
        <p:txBody>
          <a:bodyPr wrap="square" rtlCol="0">
            <a:spAutoFit/>
          </a:bodyPr>
          <a:lstStyle/>
          <a:p>
            <a:r>
              <a:rPr lang="en-US" dirty="0"/>
              <a:t>CPU 1</a:t>
            </a:r>
          </a:p>
        </p:txBody>
      </p:sp>
      <p:cxnSp>
        <p:nvCxnSpPr>
          <p:cNvPr id="7" name="Straight Connector 6"/>
          <p:cNvCxnSpPr/>
          <p:nvPr/>
        </p:nvCxnSpPr>
        <p:spPr>
          <a:xfrm>
            <a:off x="1997414"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3022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2860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5908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5908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118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8956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2004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2004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5214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052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00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8100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a:stretch>
            <a:fillRect/>
          </a:stretch>
        </p:blipFill>
        <p:spPr>
          <a:xfrm>
            <a:off x="5410201" y="3648239"/>
            <a:ext cx="3385405" cy="1215982"/>
          </a:xfrm>
          <a:prstGeom prst="rect">
            <a:avLst/>
          </a:prstGeom>
        </p:spPr>
      </p:pic>
      <p:sp>
        <p:nvSpPr>
          <p:cNvPr id="52" name="Rectangle 51"/>
          <p:cNvSpPr/>
          <p:nvPr/>
        </p:nvSpPr>
        <p:spPr>
          <a:xfrm>
            <a:off x="5410200" y="4794682"/>
            <a:ext cx="3346577" cy="415498"/>
          </a:xfrm>
          <a:prstGeom prst="rect">
            <a:avLst/>
          </a:prstGeom>
        </p:spPr>
        <p:txBody>
          <a:bodyPr wrap="square">
            <a:spAutoFit/>
          </a:bodyPr>
          <a:lstStyle/>
          <a:p>
            <a:r>
              <a:rPr lang="en-US" sz="1050" dirty="0">
                <a:hlinkClick r:id="rId4"/>
              </a:rPr>
              <a:t>http://www.trustedreviews.com/opinion/best-intel-processor-core-i3-i5-i7-2937692</a:t>
            </a:r>
            <a:endParaRPr lang="en-US" sz="1050" dirty="0"/>
          </a:p>
        </p:txBody>
      </p:sp>
      <p:pic>
        <p:nvPicPr>
          <p:cNvPr id="53" name="Picture 52"/>
          <p:cNvPicPr>
            <a:picLocks noChangeAspect="1"/>
          </p:cNvPicPr>
          <p:nvPr/>
        </p:nvPicPr>
        <p:blipFill>
          <a:blip r:embed="rId5"/>
          <a:stretch>
            <a:fillRect/>
          </a:stretch>
        </p:blipFill>
        <p:spPr>
          <a:xfrm>
            <a:off x="1459861" y="4466294"/>
            <a:ext cx="673740" cy="576422"/>
          </a:xfrm>
          <a:prstGeom prst="rect">
            <a:avLst/>
          </a:prstGeom>
        </p:spPr>
      </p:pic>
    </p:spTree>
    <p:extLst>
      <p:ext uri="{BB962C8B-B14F-4D97-AF65-F5344CB8AC3E}">
        <p14:creationId xmlns:p14="http://schemas.microsoft.com/office/powerpoint/2010/main" val="21993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grpSp>
        <p:nvGrpSpPr>
          <p:cNvPr id="6" name="Group 5"/>
          <p:cNvGrpSpPr/>
          <p:nvPr/>
        </p:nvGrpSpPr>
        <p:grpSpPr>
          <a:xfrm>
            <a:off x="1066800" y="2109186"/>
            <a:ext cx="1219200" cy="1228862"/>
            <a:chOff x="1371600" y="2109186"/>
            <a:chExt cx="2209800" cy="2209800"/>
          </a:xfrm>
        </p:grpSpPr>
        <p:sp>
          <p:nvSpPr>
            <p:cNvPr id="2" name="Rectangle 1"/>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2904108" y="30464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075308" y="30427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26" name="Right Arrow 25"/>
          <p:cNvSpPr/>
          <p:nvPr/>
        </p:nvSpPr>
        <p:spPr>
          <a:xfrm>
            <a:off x="2798379" y="2558553"/>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2798379" y="394220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3788052" y="2519412"/>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3788052" y="3934151"/>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a:off x="4062347" y="2583806"/>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a:off x="4071872" y="3993863"/>
            <a:ext cx="1229556" cy="369332"/>
          </a:xfrm>
          <a:prstGeom prst="rect">
            <a:avLst/>
          </a:prstGeom>
          <a:noFill/>
        </p:spPr>
        <p:txBody>
          <a:bodyPr wrap="square" rtlCol="0">
            <a:spAutoFit/>
          </a:bodyPr>
          <a:lstStyle/>
          <a:p>
            <a:r>
              <a:rPr lang="en-US" dirty="0"/>
              <a:t>CPU 2</a:t>
            </a:r>
          </a:p>
        </p:txBody>
      </p:sp>
      <p:grpSp>
        <p:nvGrpSpPr>
          <p:cNvPr id="54" name="Group 53"/>
          <p:cNvGrpSpPr/>
          <p:nvPr/>
        </p:nvGrpSpPr>
        <p:grpSpPr>
          <a:xfrm>
            <a:off x="1066800" y="3527826"/>
            <a:ext cx="1219200" cy="1228862"/>
            <a:chOff x="1371600" y="2109186"/>
            <a:chExt cx="2209800" cy="2209800"/>
          </a:xfrm>
        </p:grpSpPr>
        <p:sp>
          <p:nvSpPr>
            <p:cNvPr id="55" name="Rectangle 54"/>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rot="5400000">
              <a:off x="2904108" y="3046476"/>
              <a:ext cx="973584" cy="381000"/>
              <a:chOff x="3293616" y="2772840"/>
              <a:chExt cx="973584" cy="381000"/>
            </a:xfrm>
          </p:grpSpPr>
          <p:sp>
            <p:nvSpPr>
              <p:cNvPr id="71" name="Rectangle 70"/>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rot="16200000">
              <a:off x="1075308" y="3042736"/>
              <a:ext cx="973584" cy="381000"/>
              <a:chOff x="4055616" y="2603706"/>
              <a:chExt cx="973584" cy="381000"/>
            </a:xfrm>
          </p:grpSpPr>
          <p:sp>
            <p:nvSpPr>
              <p:cNvPr id="67" name="Rectangle 66"/>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32" name="Rectangle 31"/>
          <p:cNvSpPr/>
          <p:nvPr/>
        </p:nvSpPr>
        <p:spPr>
          <a:xfrm>
            <a:off x="2667000"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281651"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p:cNvSpPr/>
          <p:nvPr/>
        </p:nvSpPr>
        <p:spPr>
          <a:xfrm>
            <a:off x="5517931" y="2260275"/>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ectangle 76"/>
          <p:cNvSpPr/>
          <p:nvPr/>
        </p:nvSpPr>
        <p:spPr>
          <a:xfrm>
            <a:off x="6507604" y="2221134"/>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8" name="TextBox 77"/>
          <p:cNvSpPr txBox="1"/>
          <p:nvPr/>
        </p:nvSpPr>
        <p:spPr>
          <a:xfrm>
            <a:off x="6781899" y="2285528"/>
            <a:ext cx="1164084" cy="369332"/>
          </a:xfrm>
          <a:prstGeom prst="rect">
            <a:avLst/>
          </a:prstGeom>
          <a:noFill/>
        </p:spPr>
        <p:txBody>
          <a:bodyPr wrap="square" rtlCol="0">
            <a:spAutoFit/>
          </a:bodyPr>
          <a:lstStyle/>
          <a:p>
            <a:r>
              <a:rPr lang="en-US" dirty="0"/>
              <a:t>CPU 0</a:t>
            </a:r>
          </a:p>
        </p:txBody>
      </p:sp>
      <p:sp>
        <p:nvSpPr>
          <p:cNvPr id="79" name="Right Arrow 78"/>
          <p:cNvSpPr/>
          <p:nvPr/>
        </p:nvSpPr>
        <p:spPr>
          <a:xfrm>
            <a:off x="5515018" y="2866885"/>
            <a:ext cx="762000" cy="45440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Rectangle 79"/>
          <p:cNvSpPr/>
          <p:nvPr/>
        </p:nvSpPr>
        <p:spPr>
          <a:xfrm>
            <a:off x="6504691" y="2827744"/>
            <a:ext cx="228600" cy="48485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1" name="TextBox 80"/>
          <p:cNvSpPr txBox="1"/>
          <p:nvPr/>
        </p:nvSpPr>
        <p:spPr>
          <a:xfrm>
            <a:off x="6778986" y="2892138"/>
            <a:ext cx="1164084" cy="369332"/>
          </a:xfrm>
          <a:prstGeom prst="rect">
            <a:avLst/>
          </a:prstGeom>
          <a:noFill/>
        </p:spPr>
        <p:txBody>
          <a:bodyPr wrap="square" rtlCol="0">
            <a:spAutoFit/>
          </a:bodyPr>
          <a:lstStyle/>
          <a:p>
            <a:r>
              <a:rPr lang="en-US" dirty="0"/>
              <a:t>CPU 1</a:t>
            </a:r>
          </a:p>
        </p:txBody>
      </p:sp>
      <p:sp>
        <p:nvSpPr>
          <p:cNvPr id="82" name="Right Arrow 81"/>
          <p:cNvSpPr/>
          <p:nvPr/>
        </p:nvSpPr>
        <p:spPr>
          <a:xfrm>
            <a:off x="5515018" y="3617338"/>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3" name="Rectangle 82"/>
          <p:cNvSpPr/>
          <p:nvPr/>
        </p:nvSpPr>
        <p:spPr>
          <a:xfrm>
            <a:off x="6504691" y="3609282"/>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4" name="TextBox 83"/>
          <p:cNvSpPr txBox="1"/>
          <p:nvPr/>
        </p:nvSpPr>
        <p:spPr>
          <a:xfrm>
            <a:off x="6788511" y="3668994"/>
            <a:ext cx="1229556" cy="369332"/>
          </a:xfrm>
          <a:prstGeom prst="rect">
            <a:avLst/>
          </a:prstGeom>
          <a:noFill/>
        </p:spPr>
        <p:txBody>
          <a:bodyPr wrap="square" rtlCol="0">
            <a:spAutoFit/>
          </a:bodyPr>
          <a:lstStyle/>
          <a:p>
            <a:r>
              <a:rPr lang="en-US" dirty="0"/>
              <a:t>CPU 2</a:t>
            </a:r>
          </a:p>
        </p:txBody>
      </p:sp>
      <p:sp>
        <p:nvSpPr>
          <p:cNvPr id="85" name="Right Arrow 84"/>
          <p:cNvSpPr/>
          <p:nvPr/>
        </p:nvSpPr>
        <p:spPr>
          <a:xfrm>
            <a:off x="5513562" y="4208878"/>
            <a:ext cx="762000" cy="454402"/>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p:cNvSpPr/>
          <p:nvPr/>
        </p:nvSpPr>
        <p:spPr>
          <a:xfrm>
            <a:off x="6503235" y="4200822"/>
            <a:ext cx="228600" cy="4848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7" name="TextBox 86"/>
          <p:cNvSpPr txBox="1"/>
          <p:nvPr/>
        </p:nvSpPr>
        <p:spPr>
          <a:xfrm>
            <a:off x="6787055" y="4260534"/>
            <a:ext cx="1229556" cy="369332"/>
          </a:xfrm>
          <a:prstGeom prst="rect">
            <a:avLst/>
          </a:prstGeom>
          <a:noFill/>
        </p:spPr>
        <p:txBody>
          <a:bodyPr wrap="square" rtlCol="0">
            <a:spAutoFit/>
          </a:bodyPr>
          <a:lstStyle/>
          <a:p>
            <a:r>
              <a:rPr lang="en-US" dirty="0"/>
              <a:t>CPU 3</a:t>
            </a:r>
          </a:p>
        </p:txBody>
      </p:sp>
    </p:spTree>
    <p:extLst>
      <p:ext uri="{BB962C8B-B14F-4D97-AF65-F5344CB8AC3E}">
        <p14:creationId xmlns:p14="http://schemas.microsoft.com/office/powerpoint/2010/main" val="23541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a:t>
            </a:r>
            <a:br>
              <a:rPr lang="en-US" altLang="en-US" dirty="0"/>
            </a:br>
            <a:r>
              <a:rPr lang="en-US" altLang="en-US" dirty="0"/>
              <a:t>What can I do with it?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741" y="1515570"/>
            <a:ext cx="7416168" cy="4427502"/>
          </a:xfrm>
          <a:prstGeom prst="rect">
            <a:avLst/>
          </a:prstGeom>
        </p:spPr>
      </p:pic>
      <p:sp>
        <p:nvSpPr>
          <p:cNvPr id="8" name="TextBox 7"/>
          <p:cNvSpPr txBox="1"/>
          <p:nvPr/>
        </p:nvSpPr>
        <p:spPr>
          <a:xfrm>
            <a:off x="1984248" y="6099048"/>
            <a:ext cx="5532120" cy="347472"/>
          </a:xfrm>
          <a:prstGeom prst="rect">
            <a:avLst/>
          </a:prstGeom>
          <a:noFill/>
        </p:spPr>
        <p:txBody>
          <a:bodyPr wrap="square" rtlCol="0">
            <a:spAutoFit/>
          </a:bodyPr>
          <a:lstStyle/>
          <a:p>
            <a:r>
              <a:rPr lang="en-US" dirty="0"/>
              <a:t>Temporal Parallelization</a:t>
            </a:r>
          </a:p>
        </p:txBody>
      </p:sp>
    </p:spTree>
    <p:extLst>
      <p:ext uri="{BB962C8B-B14F-4D97-AF65-F5344CB8AC3E}">
        <p14:creationId xmlns:p14="http://schemas.microsoft.com/office/powerpoint/2010/main" val="333175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a:t>
            </a:r>
            <a:br>
              <a:rPr lang="en-US" altLang="en-US" dirty="0"/>
            </a:br>
            <a:r>
              <a:rPr lang="en-US" altLang="en-US" dirty="0"/>
              <a:t>What can I do with it?</a:t>
            </a:r>
          </a:p>
        </p:txBody>
      </p:sp>
      <p:sp>
        <p:nvSpPr>
          <p:cNvPr id="8" name="TextBox 7"/>
          <p:cNvSpPr txBox="1"/>
          <p:nvPr/>
        </p:nvSpPr>
        <p:spPr>
          <a:xfrm>
            <a:off x="1984248" y="6099048"/>
            <a:ext cx="5532120" cy="347472"/>
          </a:xfrm>
          <a:prstGeom prst="rect">
            <a:avLst/>
          </a:prstGeom>
          <a:noFill/>
        </p:spPr>
        <p:txBody>
          <a:bodyPr wrap="square" rtlCol="0">
            <a:spAutoFit/>
          </a:bodyPr>
          <a:lstStyle/>
          <a:p>
            <a:r>
              <a:rPr lang="en-US" dirty="0"/>
              <a:t>Spatial Parallelization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183" y="1996506"/>
            <a:ext cx="5512945" cy="19020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383" y="1819656"/>
            <a:ext cx="2869342" cy="3652152"/>
          </a:xfrm>
          <a:prstGeom prst="rect">
            <a:avLst/>
          </a:prstGeom>
        </p:spPr>
      </p:pic>
      <p:pic>
        <p:nvPicPr>
          <p:cNvPr id="7" name="Picture 6"/>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594" b="3175"/>
          <a:stretch/>
        </p:blipFill>
        <p:spPr bwMode="auto">
          <a:xfrm>
            <a:off x="864108" y="4075438"/>
            <a:ext cx="3886200" cy="19075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968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Actor based Diakoptics (A-Diakoptics)</a:t>
            </a:r>
            <a:br>
              <a:rPr lang="en-US" dirty="0"/>
            </a:b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267744" y="6093296"/>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pic>
        <p:nvPicPr>
          <p:cNvPr id="3" name="Imagen 2"/>
          <p:cNvPicPr>
            <a:picLocks noChangeAspect="1"/>
          </p:cNvPicPr>
          <p:nvPr/>
        </p:nvPicPr>
        <p:blipFill>
          <a:blip r:embed="rId3"/>
          <a:stretch>
            <a:fillRect/>
          </a:stretch>
        </p:blipFill>
        <p:spPr>
          <a:xfrm>
            <a:off x="2542574" y="1916832"/>
            <a:ext cx="4405690" cy="840871"/>
          </a:xfrm>
          <a:prstGeom prst="rect">
            <a:avLst/>
          </a:prstGeom>
        </p:spPr>
      </p:pic>
      <p:pic>
        <p:nvPicPr>
          <p:cNvPr id="5" name="Imagen 4"/>
          <p:cNvPicPr>
            <a:picLocks noChangeAspect="1"/>
          </p:cNvPicPr>
          <p:nvPr/>
        </p:nvPicPr>
        <p:blipFill>
          <a:blip r:embed="rId4"/>
          <a:stretch>
            <a:fillRect/>
          </a:stretch>
        </p:blipFill>
        <p:spPr>
          <a:xfrm>
            <a:off x="539553" y="2873464"/>
            <a:ext cx="7992888" cy="2821714"/>
          </a:xfrm>
          <a:prstGeom prst="rect">
            <a:avLst/>
          </a:prstGeom>
        </p:spPr>
      </p:pic>
      <p:pic>
        <p:nvPicPr>
          <p:cNvPr id="6" name="Imagen 5"/>
          <p:cNvPicPr>
            <a:picLocks noChangeAspect="1"/>
          </p:cNvPicPr>
          <p:nvPr/>
        </p:nvPicPr>
        <p:blipFill>
          <a:blip r:embed="rId5"/>
          <a:stretch>
            <a:fillRect/>
          </a:stretch>
        </p:blipFill>
        <p:spPr>
          <a:xfrm>
            <a:off x="2541600" y="1918800"/>
            <a:ext cx="4406400" cy="841007"/>
          </a:xfrm>
          <a:prstGeom prst="rect">
            <a:avLst/>
          </a:prstGeom>
        </p:spPr>
      </p:pic>
      <p:sp>
        <p:nvSpPr>
          <p:cNvPr id="2" name="Rectángulo 1"/>
          <p:cNvSpPr/>
          <p:nvPr/>
        </p:nvSpPr>
        <p:spPr>
          <a:xfrm>
            <a:off x="6228184" y="1916832"/>
            <a:ext cx="719816" cy="81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Basics of A-Diakoptics</a:t>
            </a:r>
            <a:br>
              <a:rPr lang="en-US" dirty="0"/>
            </a:b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270687" y="6093296"/>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sp>
        <p:nvSpPr>
          <p:cNvPr id="18" name="CuadroTexto 17"/>
          <p:cNvSpPr txBox="1"/>
          <p:nvPr/>
        </p:nvSpPr>
        <p:spPr>
          <a:xfrm>
            <a:off x="310892" y="1920468"/>
            <a:ext cx="8509580" cy="400110"/>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Diakoptics proposed by G. </a:t>
            </a:r>
            <a:r>
              <a:rPr kumimoji="0" lang="en-US" sz="2000" b="0" i="1" u="none" strike="noStrike" kern="1200" cap="none" spc="0" normalizeH="0" baseline="0" noProof="0" dirty="0" err="1">
                <a:ln>
                  <a:noFill/>
                </a:ln>
                <a:solidFill>
                  <a:schemeClr val="tx1"/>
                </a:solidFill>
                <a:effectLst/>
                <a:uLnTx/>
                <a:uFillTx/>
                <a:latin typeface="Arial" pitchFamily="34" charset="0"/>
                <a:cs typeface="Arial" pitchFamily="34" charset="0"/>
              </a:rPr>
              <a:t>Kron</a:t>
            </a: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 in the 50’s.</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5" name="CuadroTexto 14"/>
          <p:cNvSpPr txBox="1"/>
          <p:nvPr/>
        </p:nvSpPr>
        <p:spPr>
          <a:xfrm>
            <a:off x="310892" y="2721114"/>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Authors have used it for interconnecting</a:t>
            </a:r>
            <a:r>
              <a:rPr kumimoji="0" lang="en-US" sz="2000" b="0" i="1" u="none" strike="noStrike" kern="1200" cap="none" spc="0" normalizeH="0" noProof="0" dirty="0">
                <a:ln>
                  <a:noFill/>
                </a:ln>
                <a:solidFill>
                  <a:schemeClr val="tx1"/>
                </a:solidFill>
                <a:effectLst/>
                <a:uLnTx/>
                <a:uFillTx/>
                <a:latin typeface="Arial" pitchFamily="34" charset="0"/>
                <a:cs typeface="Arial" pitchFamily="34" charset="0"/>
              </a:rPr>
              <a:t> independent system in several domains.</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6" name="CuadroTexto 15"/>
          <p:cNvSpPr txBox="1"/>
          <p:nvPr/>
        </p:nvSpPr>
        <p:spPr>
          <a:xfrm>
            <a:off x="275097" y="3717032"/>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H. </a:t>
            </a:r>
            <a:r>
              <a:rPr lang="en-US" sz="2000" i="1" dirty="0" err="1">
                <a:latin typeface="Arial" pitchFamily="34" charset="0"/>
                <a:cs typeface="Arial" pitchFamily="34" charset="0"/>
              </a:rPr>
              <a:t>Happ</a:t>
            </a:r>
            <a:r>
              <a:rPr lang="en-US" sz="2000" i="1" dirty="0">
                <a:latin typeface="Arial" pitchFamily="34" charset="0"/>
                <a:cs typeface="Arial" pitchFamily="34" charset="0"/>
              </a:rPr>
              <a:t> proposed a systematic approach based on the Z matrix (Z-Diakoptics).</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
        <p:nvSpPr>
          <p:cNvPr id="17" name="CuadroTexto 16"/>
          <p:cNvSpPr txBox="1"/>
          <p:nvPr/>
        </p:nvSpPr>
        <p:spPr>
          <a:xfrm>
            <a:off x="275097" y="4593322"/>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This approach was initially conceived was to cover systems with multiple excitations.</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7805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However, the time has passed</a:t>
            </a:r>
            <a:br>
              <a:rPr lang="en-US" dirty="0"/>
            </a:b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270687" y="6093296"/>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sp>
        <p:nvSpPr>
          <p:cNvPr id="18" name="CuadroTexto 17"/>
          <p:cNvSpPr txBox="1"/>
          <p:nvPr/>
        </p:nvSpPr>
        <p:spPr>
          <a:xfrm>
            <a:off x="310892" y="1920468"/>
            <a:ext cx="8509580" cy="400110"/>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There are modern methods to solve the</a:t>
            </a:r>
            <a:r>
              <a:rPr lang="en-US" sz="2000" i="1" dirty="0">
                <a:latin typeface="Arial" pitchFamily="34" charset="0"/>
                <a:cs typeface="Arial" pitchFamily="34" charset="0"/>
              </a:rPr>
              <a:t> </a:t>
            </a: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power flow problem…</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5" name="CuadroTexto 14"/>
          <p:cNvSpPr txBox="1"/>
          <p:nvPr/>
        </p:nvSpPr>
        <p:spPr>
          <a:xfrm>
            <a:off x="310892" y="2721114"/>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This strategy can</a:t>
            </a:r>
            <a:r>
              <a:rPr kumimoji="0" lang="en-US" sz="2000" b="0" i="1" u="none" strike="noStrike" kern="1200" cap="none" spc="0" normalizeH="0" noProof="0" dirty="0">
                <a:ln>
                  <a:noFill/>
                </a:ln>
                <a:solidFill>
                  <a:schemeClr val="tx1"/>
                </a:solidFill>
                <a:effectLst/>
                <a:uLnTx/>
                <a:uFillTx/>
                <a:latin typeface="Arial" pitchFamily="34" charset="0"/>
                <a:cs typeface="Arial" pitchFamily="34" charset="0"/>
              </a:rPr>
              <a:t> be used to generate several solvers working together</a:t>
            </a:r>
            <a:r>
              <a:rPr lang="en-US" sz="2000" i="1" dirty="0">
                <a:latin typeface="Arial" pitchFamily="34" charset="0"/>
                <a:cs typeface="Arial" pitchFamily="34" charset="0"/>
              </a:rPr>
              <a:t> concurrently…</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6" name="CuadroTexto 15"/>
          <p:cNvSpPr txBox="1"/>
          <p:nvPr/>
        </p:nvSpPr>
        <p:spPr>
          <a:xfrm>
            <a:off x="275097" y="3717032"/>
            <a:ext cx="8509580" cy="400110"/>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Each primitive can be solved independently…</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
        <p:nvSpPr>
          <p:cNvPr id="17" name="CuadroTexto 16"/>
          <p:cNvSpPr txBox="1"/>
          <p:nvPr/>
        </p:nvSpPr>
        <p:spPr>
          <a:xfrm>
            <a:off x="275097" y="4593322"/>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This means that the reference vector (currents) will change during the solving process…</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42659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Multilevel A-</a:t>
            </a:r>
            <a:r>
              <a:rPr lang="en-US" dirty="0" err="1"/>
              <a:t>Diakoptics</a:t>
            </a: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198679" y="1427951"/>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pic>
        <p:nvPicPr>
          <p:cNvPr id="5" name="Imagen 4"/>
          <p:cNvPicPr>
            <a:picLocks noChangeAspect="1"/>
          </p:cNvPicPr>
          <p:nvPr/>
        </p:nvPicPr>
        <p:blipFill>
          <a:blip r:embed="rId3"/>
          <a:stretch>
            <a:fillRect/>
          </a:stretch>
        </p:blipFill>
        <p:spPr>
          <a:xfrm>
            <a:off x="995247" y="4504568"/>
            <a:ext cx="7153504" cy="500634"/>
          </a:xfrm>
          <a:prstGeom prst="rect">
            <a:avLst/>
          </a:prstGeom>
          <a:ln w="19050">
            <a:solidFill>
              <a:schemeClr val="accent1"/>
            </a:solidFill>
          </a:ln>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399" y="2461795"/>
            <a:ext cx="5790684" cy="3271461"/>
          </a:xfrm>
          <a:prstGeom prst="rect">
            <a:avLst/>
          </a:prstGeom>
        </p:spPr>
      </p:pic>
      <p:sp>
        <p:nvSpPr>
          <p:cNvPr id="15" name="CuadroTexto 14"/>
          <p:cNvSpPr txBox="1"/>
          <p:nvPr/>
        </p:nvSpPr>
        <p:spPr>
          <a:xfrm>
            <a:off x="5080493" y="2159135"/>
            <a:ext cx="3989616" cy="867930"/>
          </a:xfrm>
          <a:prstGeom prst="rect">
            <a:avLst/>
          </a:prstGeom>
        </p:spPr>
        <p:txBody>
          <a:bodyPr wrap="square" rtlCol="0">
            <a:spAutoFit/>
          </a:bodyPr>
          <a:lstStyle/>
          <a:p>
            <a:pPr algn="ctr" fontAlgn="auto">
              <a:spcBef>
                <a:spcPct val="20000"/>
              </a:spcBef>
              <a:spcAft>
                <a:spcPts val="0"/>
              </a:spcAft>
            </a:pPr>
            <a:r>
              <a:rPr lang="en-US" sz="1200" i="1" dirty="0">
                <a:latin typeface="Arial" pitchFamily="34" charset="0"/>
                <a:cs typeface="Arial" pitchFamily="34" charset="0"/>
              </a:rPr>
              <a:t>“Multilevel A-Diakoptics for the Dynamic Power Flow Simulation of Hybrid Power Distribution Systems”. D. Montenegro, G. Ramos, S. </a:t>
            </a:r>
            <a:r>
              <a:rPr lang="en-US" sz="1200" i="1" dirty="0" err="1">
                <a:latin typeface="Arial" pitchFamily="34" charset="0"/>
                <a:cs typeface="Arial" pitchFamily="34" charset="0"/>
              </a:rPr>
              <a:t>Bacha</a:t>
            </a:r>
            <a:r>
              <a:rPr lang="en-US" sz="1200" i="1" dirty="0">
                <a:latin typeface="Arial" pitchFamily="34" charset="0"/>
                <a:cs typeface="Arial" pitchFamily="34" charset="0"/>
              </a:rPr>
              <a:t>. </a:t>
            </a:r>
          </a:p>
          <a:p>
            <a:pPr algn="ctr" fontAlgn="auto">
              <a:spcBef>
                <a:spcPct val="20000"/>
              </a:spcBef>
              <a:spcAft>
                <a:spcPts val="0"/>
              </a:spcAft>
            </a:pPr>
            <a:r>
              <a:rPr lang="en-US" sz="1200" i="1" dirty="0">
                <a:latin typeface="Arial" pitchFamily="34" charset="0"/>
                <a:cs typeface="Arial" pitchFamily="34" charset="0"/>
              </a:rPr>
              <a:t>IEEE Transactions on Industrial Informatics.</a:t>
            </a:r>
            <a:endParaRPr kumimoji="0" lang="es-CO" sz="9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6" name="CuadroTexto 15"/>
          <p:cNvSpPr txBox="1"/>
          <p:nvPr/>
        </p:nvSpPr>
        <p:spPr>
          <a:xfrm>
            <a:off x="5080493" y="3391071"/>
            <a:ext cx="3989616" cy="867930"/>
          </a:xfrm>
          <a:prstGeom prst="rect">
            <a:avLst/>
          </a:prstGeom>
        </p:spPr>
        <p:txBody>
          <a:bodyPr wrap="square" rtlCol="0">
            <a:spAutoFit/>
          </a:bodyPr>
          <a:lstStyle/>
          <a:p>
            <a:pPr algn="ctr" fontAlgn="auto">
              <a:spcBef>
                <a:spcPct val="20000"/>
              </a:spcBef>
              <a:spcAft>
                <a:spcPts val="0"/>
              </a:spcAft>
            </a:pPr>
            <a:r>
              <a:rPr lang="en-US" sz="1200" i="1" dirty="0">
                <a:latin typeface="Arial" pitchFamily="34" charset="0"/>
                <a:cs typeface="Arial" pitchFamily="34" charset="0"/>
              </a:rPr>
              <a:t>“Iterative method for detecting and localizing islands within sparse matrixes using </a:t>
            </a:r>
            <a:r>
              <a:rPr lang="en-US" sz="1200" i="1" dirty="0" err="1">
                <a:latin typeface="Arial" pitchFamily="34" charset="0"/>
                <a:cs typeface="Arial" pitchFamily="34" charset="0"/>
              </a:rPr>
              <a:t>DSSim</a:t>
            </a:r>
            <a:r>
              <a:rPr lang="en-US" sz="1200" i="1" dirty="0">
                <a:latin typeface="Arial" pitchFamily="34" charset="0"/>
                <a:cs typeface="Arial" pitchFamily="34" charset="0"/>
              </a:rPr>
              <a:t>-RT”. D. Montenegro, G. Ramos. </a:t>
            </a:r>
          </a:p>
          <a:p>
            <a:pPr algn="ctr" fontAlgn="auto">
              <a:spcBef>
                <a:spcPct val="20000"/>
              </a:spcBef>
              <a:spcAft>
                <a:spcPts val="0"/>
              </a:spcAft>
            </a:pPr>
            <a:r>
              <a:rPr lang="en-US" sz="1200" i="1" dirty="0">
                <a:latin typeface="Arial" pitchFamily="34" charset="0"/>
                <a:cs typeface="Arial" pitchFamily="34" charset="0"/>
              </a:rPr>
              <a:t>IEEE PEPQA 2015.</a:t>
            </a:r>
            <a:endParaRPr kumimoji="0" lang="es-CO" sz="9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15444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96296E-6 L -0.0026 -0.46042 " pathEditMode="relative" rAng="0" ptsTypes="AA">
                                      <p:cBhvr>
                                        <p:cTn id="6" dur="2000" fill="hold"/>
                                        <p:tgtEl>
                                          <p:spTgt spid="5"/>
                                        </p:tgtEl>
                                        <p:attrNameLst>
                                          <p:attrName>ppt_x</p:attrName>
                                          <p:attrName>ppt_y</p:attrName>
                                        </p:attrNameLst>
                                      </p:cBhvr>
                                      <p:rCtr x="-139" y="-2303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Starting a parallel computing simulation</a:t>
            </a:r>
          </a:p>
        </p:txBody>
      </p:sp>
      <p:sp>
        <p:nvSpPr>
          <p:cNvPr id="4" name="Rectangle 3"/>
          <p:cNvSpPr/>
          <p:nvPr/>
        </p:nvSpPr>
        <p:spPr>
          <a:xfrm>
            <a:off x="454025" y="1689306"/>
            <a:ext cx="8328025" cy="4176400"/>
          </a:xfrm>
          <a:prstGeom prst="rect">
            <a:avLst/>
          </a:prstGeom>
        </p:spPr>
        <p:txBody>
          <a:bodyPr wrap="square">
            <a:spAutoFit/>
          </a:bodyPr>
          <a:lstStyle/>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clearAll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parallel=No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Starts with Actor 1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NewActor</a:t>
            </a:r>
            <a:r>
              <a:rPr lang="en-US" sz="1200" dirty="0">
                <a:latin typeface="MS Sans Serif"/>
                <a:ea typeface="Calibri" panose="020F0502020204030204" pitchFamily="34" charset="0"/>
                <a:cs typeface="MS Sans Serif"/>
              </a:rPr>
              <a:t>  ! Creates Actor 2 and activates it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CPU=2</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NewActor</a:t>
            </a:r>
            <a:r>
              <a:rPr lang="en-US" sz="1200" dirty="0">
                <a:latin typeface="MS Sans Serif"/>
                <a:ea typeface="Calibri" panose="020F0502020204030204" pitchFamily="34" charset="0"/>
                <a:cs typeface="MS Sans Serif"/>
              </a:rPr>
              <a:t> ! Creates Actor 3 and activates it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CPU=3</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parallel=Yes</a:t>
            </a:r>
          </a:p>
          <a:p>
            <a:pPr marL="457200" marR="0" algn="l">
              <a:lnSpc>
                <a:spcPct val="107000"/>
              </a:lnSpc>
              <a:spcBef>
                <a:spcPts val="0"/>
              </a:spcBef>
              <a:spcAft>
                <a:spcPts val="0"/>
              </a:spcAft>
            </a:pPr>
            <a:endParaRPr lang="en-US" sz="1200" dirty="0">
              <a:effectLst/>
              <a:latin typeface="MS Sans Serif"/>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126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Starting a parallel computing simulation</a:t>
            </a:r>
          </a:p>
        </p:txBody>
      </p:sp>
      <p:sp>
        <p:nvSpPr>
          <p:cNvPr id="4" name="Rectangle 3"/>
          <p:cNvSpPr/>
          <p:nvPr/>
        </p:nvSpPr>
        <p:spPr>
          <a:xfrm>
            <a:off x="355600" y="1117806"/>
            <a:ext cx="8328025" cy="5262979"/>
          </a:xfrm>
          <a:prstGeom prst="rect">
            <a:avLst/>
          </a:prstGeom>
        </p:spPr>
        <p:txBody>
          <a:bodyPr wrap="square">
            <a:spAutoFit/>
          </a:bodyPr>
          <a:lstStyle/>
          <a:p>
            <a:pPr algn="l"/>
            <a:endParaRPr lang="en-US" sz="1200" dirty="0"/>
          </a:p>
          <a:p>
            <a:pPr lvl="1" algn="l"/>
            <a:r>
              <a:rPr lang="en-US" sz="1200" dirty="0"/>
              <a:t>…</a:t>
            </a:r>
          </a:p>
          <a:p>
            <a:pPr lvl="1" algn="l"/>
            <a:endParaRPr lang="en-US" sz="1200" dirty="0"/>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r>
              <a:rPr lang="en-US" sz="1200" dirty="0"/>
              <a:t>Wait</a:t>
            </a:r>
          </a:p>
          <a:p>
            <a:pPr lvl="1" algn="l"/>
            <a:r>
              <a:rPr lang="en-US" sz="1200" dirty="0"/>
              <a:t> </a:t>
            </a:r>
          </a:p>
          <a:p>
            <a:pPr lvl="1" algn="l"/>
            <a:r>
              <a:rPr lang="en-US" sz="1200" dirty="0"/>
              <a:t>set </a:t>
            </a:r>
            <a:r>
              <a:rPr lang="en-US" sz="1200" dirty="0" err="1"/>
              <a:t>ConcatenateReports</a:t>
            </a:r>
            <a:r>
              <a:rPr lang="en-US" sz="1200" dirty="0"/>
              <a:t>=Yes</a:t>
            </a:r>
          </a:p>
          <a:p>
            <a:pPr lvl="1" algn="l"/>
            <a:r>
              <a:rPr lang="en-US" sz="1200" dirty="0"/>
              <a:t>show monitor MS2</a:t>
            </a:r>
          </a:p>
          <a:p>
            <a:pPr algn="l"/>
            <a:endParaRPr lang="en-US" sz="1200" dirty="0"/>
          </a:p>
          <a:p>
            <a:pPr algn="l"/>
            <a:endParaRPr lang="en-US" sz="1200"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7024" y="1689306"/>
            <a:ext cx="2965450" cy="3695700"/>
          </a:xfrm>
          <a:prstGeom prst="rect">
            <a:avLst/>
          </a:prstGeom>
          <a:noFill/>
          <a:ln>
            <a:noFill/>
          </a:ln>
        </p:spPr>
      </p:pic>
    </p:spTree>
    <p:extLst>
      <p:ext uri="{BB962C8B-B14F-4D97-AF65-F5344CB8AC3E}">
        <p14:creationId xmlns:p14="http://schemas.microsoft.com/office/powerpoint/2010/main" val="1205933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sz="quarter"/>
          </p:nvPr>
        </p:nvSpPr>
        <p:spPr/>
        <p:txBody>
          <a:bodyPr/>
          <a:lstStyle/>
          <a:p>
            <a:r>
              <a:rPr lang="en-US" dirty="0"/>
              <a:t>6. Intro to </a:t>
            </a:r>
            <a:r>
              <a:rPr lang="en-US" dirty="0" err="1"/>
              <a:t>OpenDSS</a:t>
            </a:r>
            <a:r>
              <a:rPr lang="en-US" dirty="0"/>
              <a:t> Parallel Machine</a:t>
            </a:r>
          </a:p>
        </p:txBody>
      </p:sp>
      <p:sp>
        <p:nvSpPr>
          <p:cNvPr id="2" name="Text Placeholder 1">
            <a:extLst>
              <a:ext uri="{FF2B5EF4-FFF2-40B4-BE49-F238E27FC236}">
                <a16:creationId xmlns:a16="http://schemas.microsoft.com/office/drawing/2014/main" id="{DD26FDCF-B4EB-4B08-8283-CF002D73BC68}"/>
              </a:ext>
            </a:extLst>
          </p:cNvPr>
          <p:cNvSpPr>
            <a:spLocks noGrp="1"/>
          </p:cNvSpPr>
          <p:nvPr>
            <p:ph type="body" idx="4294967295"/>
          </p:nvPr>
        </p:nvSpPr>
        <p:spPr>
          <a:xfrm>
            <a:off x="365125" y="4529374"/>
            <a:ext cx="8413750" cy="1554162"/>
          </a:xfrm>
        </p:spPr>
        <p:txBody>
          <a:bodyPr/>
          <a:lstStyle/>
          <a:p>
            <a:pPr algn="ctr"/>
            <a:r>
              <a:rPr lang="en-US" dirty="0"/>
              <a:t>Version 8</a:t>
            </a:r>
          </a:p>
        </p:txBody>
      </p:sp>
      <p:sp>
        <p:nvSpPr>
          <p:cNvPr id="4" name="Slide Number Placeholder 3"/>
          <p:cNvSpPr>
            <a:spLocks noGrp="1"/>
          </p:cNvSpPr>
          <p:nvPr>
            <p:ph type="sldNum" sz="quarter" idx="12"/>
          </p:nvPr>
        </p:nvSpPr>
        <p:spPr/>
        <p:txBody>
          <a:bodyPr/>
          <a:lstStyle/>
          <a:p>
            <a:pPr>
              <a:defRPr/>
            </a:pPr>
            <a:fld id="{DBC7085F-A741-48DB-A9ED-0DAD3944AAF1}" type="slidenum">
              <a:rPr lang="en-US" smtClean="0"/>
              <a:pPr>
                <a:defRPr/>
              </a:pPr>
              <a:t>2</a:t>
            </a:fld>
            <a:endParaRPr lang="en-US" dirty="0"/>
          </a:p>
        </p:txBody>
      </p:sp>
    </p:spTree>
    <p:extLst>
      <p:ext uri="{BB962C8B-B14F-4D97-AF65-F5344CB8AC3E}">
        <p14:creationId xmlns:p14="http://schemas.microsoft.com/office/powerpoint/2010/main" val="2831399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sp>
        <p:nvSpPr>
          <p:cNvPr id="7" name="Rectangle 6"/>
          <p:cNvSpPr/>
          <p:nvPr/>
        </p:nvSpPr>
        <p:spPr>
          <a:xfrm>
            <a:off x="404812" y="1267550"/>
            <a:ext cx="8328025" cy="4431983"/>
          </a:xfrm>
          <a:prstGeom prst="rect">
            <a:avLst/>
          </a:prstGeom>
        </p:spPr>
        <p:txBody>
          <a:bodyPr wrap="square">
            <a:spAutoFit/>
          </a:bodyPr>
          <a:lstStyle/>
          <a:p>
            <a:pPr algn="l"/>
            <a:endParaRPr lang="en-US" sz="1200" dirty="0"/>
          </a:p>
          <a:p>
            <a:pPr lvl="1" algn="l"/>
            <a:r>
              <a:rPr lang="en-US" sz="1200" dirty="0"/>
              <a:t>…</a:t>
            </a:r>
          </a:p>
          <a:p>
            <a:pPr lvl="1" algn="l"/>
            <a:endParaRPr lang="en-US" sz="1200" dirty="0"/>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endParaRPr lang="en-US" sz="1200" dirty="0"/>
          </a:p>
          <a:p>
            <a:pPr lvl="1" algn="l"/>
            <a:r>
              <a:rPr lang="en-US" sz="1200" dirty="0"/>
              <a:t>get </a:t>
            </a:r>
            <a:r>
              <a:rPr lang="en-US" sz="1200" dirty="0" err="1"/>
              <a:t>actorprogress</a:t>
            </a:r>
            <a:endParaRPr lang="en-US" sz="1200" dirty="0"/>
          </a:p>
          <a:p>
            <a:pPr algn="l"/>
            <a:endParaRPr lang="en-US" sz="1200" dirty="0"/>
          </a:p>
        </p:txBody>
      </p:sp>
      <p:pic>
        <p:nvPicPr>
          <p:cNvPr id="2" name="Picture 1"/>
          <p:cNvPicPr>
            <a:picLocks noChangeAspect="1"/>
          </p:cNvPicPr>
          <p:nvPr/>
        </p:nvPicPr>
        <p:blipFill>
          <a:blip r:embed="rId3"/>
          <a:stretch>
            <a:fillRect/>
          </a:stretch>
        </p:blipFill>
        <p:spPr>
          <a:xfrm>
            <a:off x="5922899" y="1700574"/>
            <a:ext cx="2695575" cy="3565933"/>
          </a:xfrm>
          <a:prstGeom prst="rect">
            <a:avLst/>
          </a:prstGeom>
        </p:spPr>
      </p:pic>
    </p:spTree>
    <p:extLst>
      <p:ext uri="{BB962C8B-B14F-4D97-AF65-F5344CB8AC3E}">
        <p14:creationId xmlns:p14="http://schemas.microsoft.com/office/powerpoint/2010/main" val="386236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sp>
        <p:nvSpPr>
          <p:cNvPr id="5" name="Rectangle 4"/>
          <p:cNvSpPr/>
          <p:nvPr/>
        </p:nvSpPr>
        <p:spPr>
          <a:xfrm>
            <a:off x="404812" y="896112"/>
            <a:ext cx="8328025" cy="6093976"/>
          </a:xfrm>
          <a:prstGeom prst="rect">
            <a:avLst/>
          </a:prstGeom>
        </p:spPr>
        <p:txBody>
          <a:bodyPr wrap="square">
            <a:spAutoFit/>
          </a:bodyPr>
          <a:lstStyle/>
          <a:p>
            <a:pPr algn="l"/>
            <a:endParaRPr lang="en-US" sz="1200" dirty="0"/>
          </a:p>
          <a:p>
            <a:pPr lvl="1" algn="l"/>
            <a:r>
              <a:rPr lang="en-US" sz="1200" dirty="0"/>
              <a:t>…</a:t>
            </a:r>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r>
              <a:rPr lang="en-US" sz="1200" dirty="0"/>
              <a:t>Wait</a:t>
            </a:r>
          </a:p>
          <a:p>
            <a:pPr lvl="1" algn="l"/>
            <a:r>
              <a:rPr lang="en-US" sz="1200" dirty="0"/>
              <a:t> </a:t>
            </a:r>
          </a:p>
          <a:p>
            <a:pPr lvl="1" algn="l"/>
            <a:r>
              <a:rPr lang="en-US" sz="1200" dirty="0"/>
              <a:t>set </a:t>
            </a:r>
            <a:r>
              <a:rPr lang="en-US" sz="1200" dirty="0" err="1"/>
              <a:t>ConcatenateReports</a:t>
            </a:r>
            <a:r>
              <a:rPr lang="en-US" sz="1200" dirty="0"/>
              <a:t>=No</a:t>
            </a:r>
          </a:p>
          <a:p>
            <a:pPr lvl="1" algn="l"/>
            <a:endParaRPr lang="en-US" sz="1200" dirty="0"/>
          </a:p>
          <a:p>
            <a:pPr lvl="1" algn="l"/>
            <a:r>
              <a:rPr lang="en-US" sz="1200" dirty="0"/>
              <a:t>set </a:t>
            </a:r>
            <a:r>
              <a:rPr lang="en-US" sz="1200" dirty="0" err="1"/>
              <a:t>activeActor</a:t>
            </a:r>
            <a:r>
              <a:rPr lang="en-US" sz="1200" dirty="0"/>
              <a:t>=1</a:t>
            </a:r>
          </a:p>
          <a:p>
            <a:pPr lvl="1" algn="l"/>
            <a:r>
              <a:rPr lang="en-US" sz="1200" dirty="0"/>
              <a:t>show monitor MS2</a:t>
            </a:r>
          </a:p>
          <a:p>
            <a:pPr lvl="1" algn="l"/>
            <a:r>
              <a:rPr lang="en-US" sz="1200" dirty="0"/>
              <a:t>set </a:t>
            </a:r>
            <a:r>
              <a:rPr lang="en-US" sz="1200" dirty="0" err="1"/>
              <a:t>activeActor</a:t>
            </a:r>
            <a:r>
              <a:rPr lang="en-US" sz="1200" dirty="0"/>
              <a:t>=2</a:t>
            </a:r>
          </a:p>
          <a:p>
            <a:pPr lvl="1" algn="l"/>
            <a:r>
              <a:rPr lang="en-US" sz="1200" dirty="0"/>
              <a:t>show monitor MS2 …</a:t>
            </a:r>
          </a:p>
          <a:p>
            <a:pPr algn="l"/>
            <a:endParaRPr lang="en-US" sz="1200" dirty="0"/>
          </a:p>
          <a:p>
            <a:pPr algn="l"/>
            <a:endParaRPr lang="en-US" sz="1200" dirty="0"/>
          </a:p>
        </p:txBody>
      </p:sp>
    </p:spTree>
    <p:extLst>
      <p:ext uri="{BB962C8B-B14F-4D97-AF65-F5344CB8AC3E}">
        <p14:creationId xmlns:p14="http://schemas.microsoft.com/office/powerpoint/2010/main" val="288360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pic>
        <p:nvPicPr>
          <p:cNvPr id="3" name="Picture 2"/>
          <p:cNvPicPr>
            <a:picLocks noChangeAspect="1"/>
          </p:cNvPicPr>
          <p:nvPr/>
        </p:nvPicPr>
        <p:blipFill>
          <a:blip r:embed="rId3"/>
          <a:stretch>
            <a:fillRect/>
          </a:stretch>
        </p:blipFill>
        <p:spPr>
          <a:xfrm>
            <a:off x="1808162" y="1689306"/>
            <a:ext cx="5521325" cy="4217679"/>
          </a:xfrm>
          <a:prstGeom prst="rect">
            <a:avLst/>
          </a:prstGeom>
        </p:spPr>
      </p:pic>
    </p:spTree>
    <p:extLst>
      <p:ext uri="{BB962C8B-B14F-4D97-AF65-F5344CB8AC3E}">
        <p14:creationId xmlns:p14="http://schemas.microsoft.com/office/powerpoint/2010/main" val="70928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54025" y="1371600"/>
            <a:ext cx="8328025" cy="4893647"/>
          </a:xfrm>
          <a:prstGeom prst="rect">
            <a:avLst/>
          </a:prstGeom>
        </p:spPr>
        <p:txBody>
          <a:bodyPr wrap="square">
            <a:spAutoFit/>
          </a:bodyPr>
          <a:lstStyle/>
          <a:p>
            <a:r>
              <a:rPr lang="en-US" sz="2400" dirty="0"/>
              <a:t>The examples for parallel processing can be downloaded from:</a:t>
            </a:r>
          </a:p>
          <a:p>
            <a:endParaRPr lang="en-US" sz="2400" dirty="0"/>
          </a:p>
          <a:p>
            <a:r>
              <a:rPr lang="en-US" sz="2400" b="1" dirty="0">
                <a:hlinkClick r:id="rId3"/>
              </a:rPr>
              <a:t>https://sourceforge.net/p/electricdss/code/HEAD/tree/trunk/Version8/Distrib/Examples/Parallel_Processing</a:t>
            </a:r>
            <a:endParaRPr lang="en-US" sz="2400" b="1" dirty="0"/>
          </a:p>
          <a:p>
            <a:endParaRPr lang="en-US" sz="2400" b="1" dirty="0"/>
          </a:p>
          <a:p>
            <a:r>
              <a:rPr lang="en-US" sz="2400"/>
              <a:t>These </a:t>
            </a:r>
            <a:r>
              <a:rPr lang="en-US" sz="2400" dirty="0"/>
              <a:t>examples involves MATLAB and python.</a:t>
            </a:r>
          </a:p>
          <a:p>
            <a:endParaRPr lang="en-US" sz="2400" dirty="0"/>
          </a:p>
          <a:p>
            <a:r>
              <a:rPr lang="en-US" sz="2400" dirty="0"/>
              <a:t>Other examples for LabVIEW through the VI Package Manager</a:t>
            </a:r>
          </a:p>
        </p:txBody>
      </p:sp>
    </p:spTree>
    <p:extLst>
      <p:ext uri="{BB962C8B-B14F-4D97-AF65-F5344CB8AC3E}">
        <p14:creationId xmlns:p14="http://schemas.microsoft.com/office/powerpoint/2010/main" val="1317951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1 MATLAB</a:t>
            </a:r>
          </a:p>
          <a:p>
            <a:endParaRPr lang="en-US" sz="2400" dirty="0"/>
          </a:p>
        </p:txBody>
      </p:sp>
      <p:pic>
        <p:nvPicPr>
          <p:cNvPr id="3" name="Picture 2"/>
          <p:cNvPicPr>
            <a:picLocks noChangeAspect="1"/>
          </p:cNvPicPr>
          <p:nvPr/>
        </p:nvPicPr>
        <p:blipFill>
          <a:blip r:embed="rId3"/>
          <a:stretch>
            <a:fillRect/>
          </a:stretch>
        </p:blipFill>
        <p:spPr>
          <a:xfrm>
            <a:off x="463550" y="2286000"/>
            <a:ext cx="8234502" cy="3733800"/>
          </a:xfrm>
          <a:prstGeom prst="rect">
            <a:avLst/>
          </a:prstGeom>
        </p:spPr>
      </p:pic>
    </p:spTree>
    <p:extLst>
      <p:ext uri="{BB962C8B-B14F-4D97-AF65-F5344CB8AC3E}">
        <p14:creationId xmlns:p14="http://schemas.microsoft.com/office/powerpoint/2010/main" val="274963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1 MATLAB</a:t>
            </a:r>
          </a:p>
          <a:p>
            <a:endParaRPr lang="en-US" sz="2400" dirty="0"/>
          </a:p>
        </p:txBody>
      </p:sp>
      <p:pic>
        <p:nvPicPr>
          <p:cNvPr id="2" name="Picture 1"/>
          <p:cNvPicPr>
            <a:picLocks noChangeAspect="1"/>
          </p:cNvPicPr>
          <p:nvPr/>
        </p:nvPicPr>
        <p:blipFill>
          <a:blip r:embed="rId3"/>
          <a:stretch>
            <a:fillRect/>
          </a:stretch>
        </p:blipFill>
        <p:spPr>
          <a:xfrm>
            <a:off x="502494" y="2590800"/>
            <a:ext cx="8250135" cy="2590800"/>
          </a:xfrm>
          <a:prstGeom prst="rect">
            <a:avLst/>
          </a:prstGeom>
        </p:spPr>
      </p:pic>
    </p:spTree>
    <p:extLst>
      <p:ext uri="{BB962C8B-B14F-4D97-AF65-F5344CB8AC3E}">
        <p14:creationId xmlns:p14="http://schemas.microsoft.com/office/powerpoint/2010/main" val="3202061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2 MATLAB</a:t>
            </a:r>
          </a:p>
          <a:p>
            <a:endParaRPr lang="en-US" sz="2400" dirty="0"/>
          </a:p>
        </p:txBody>
      </p:sp>
      <p:pic>
        <p:nvPicPr>
          <p:cNvPr id="2" name="Picture 1"/>
          <p:cNvPicPr>
            <a:picLocks noChangeAspect="1"/>
          </p:cNvPicPr>
          <p:nvPr/>
        </p:nvPicPr>
        <p:blipFill>
          <a:blip r:embed="rId3"/>
          <a:stretch>
            <a:fillRect/>
          </a:stretch>
        </p:blipFill>
        <p:spPr>
          <a:xfrm>
            <a:off x="761999" y="2228631"/>
            <a:ext cx="7737475" cy="4122425"/>
          </a:xfrm>
          <a:prstGeom prst="rect">
            <a:avLst/>
          </a:prstGeom>
        </p:spPr>
      </p:pic>
    </p:spTree>
    <p:extLst>
      <p:ext uri="{BB962C8B-B14F-4D97-AF65-F5344CB8AC3E}">
        <p14:creationId xmlns:p14="http://schemas.microsoft.com/office/powerpoint/2010/main" val="2045191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2 MATLAB</a:t>
            </a:r>
          </a:p>
          <a:p>
            <a:endParaRPr lang="en-US" sz="2400" dirty="0"/>
          </a:p>
        </p:txBody>
      </p:sp>
      <p:pic>
        <p:nvPicPr>
          <p:cNvPr id="5" name="Picture 4"/>
          <p:cNvPicPr>
            <a:picLocks noChangeAspect="1"/>
          </p:cNvPicPr>
          <p:nvPr/>
        </p:nvPicPr>
        <p:blipFill>
          <a:blip r:embed="rId3"/>
          <a:stretch>
            <a:fillRect/>
          </a:stretch>
        </p:blipFill>
        <p:spPr>
          <a:xfrm>
            <a:off x="685800" y="2659797"/>
            <a:ext cx="8218488" cy="3020850"/>
          </a:xfrm>
          <a:prstGeom prst="rect">
            <a:avLst/>
          </a:prstGeom>
        </p:spPr>
      </p:pic>
    </p:spTree>
    <p:extLst>
      <p:ext uri="{BB962C8B-B14F-4D97-AF65-F5344CB8AC3E}">
        <p14:creationId xmlns:p14="http://schemas.microsoft.com/office/powerpoint/2010/main" val="106750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3 MATLAB</a:t>
            </a:r>
          </a:p>
          <a:p>
            <a:endParaRPr lang="en-US" sz="2400" dirty="0"/>
          </a:p>
        </p:txBody>
      </p:sp>
      <p:pic>
        <p:nvPicPr>
          <p:cNvPr id="2" name="Picture 1"/>
          <p:cNvPicPr>
            <a:picLocks noChangeAspect="1"/>
          </p:cNvPicPr>
          <p:nvPr/>
        </p:nvPicPr>
        <p:blipFill>
          <a:blip r:embed="rId3"/>
          <a:stretch>
            <a:fillRect/>
          </a:stretch>
        </p:blipFill>
        <p:spPr>
          <a:xfrm>
            <a:off x="685800" y="2286000"/>
            <a:ext cx="7897812" cy="3743429"/>
          </a:xfrm>
          <a:prstGeom prst="rect">
            <a:avLst/>
          </a:prstGeom>
        </p:spPr>
      </p:pic>
    </p:spTree>
    <p:extLst>
      <p:ext uri="{BB962C8B-B14F-4D97-AF65-F5344CB8AC3E}">
        <p14:creationId xmlns:p14="http://schemas.microsoft.com/office/powerpoint/2010/main" val="1063519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3 MATLAB</a:t>
            </a:r>
          </a:p>
          <a:p>
            <a:endParaRPr lang="en-US" sz="2400" dirty="0"/>
          </a:p>
        </p:txBody>
      </p:sp>
      <p:pic>
        <p:nvPicPr>
          <p:cNvPr id="3" name="Picture 2"/>
          <p:cNvPicPr>
            <a:picLocks noChangeAspect="1"/>
          </p:cNvPicPr>
          <p:nvPr/>
        </p:nvPicPr>
        <p:blipFill>
          <a:blip r:embed="rId3"/>
          <a:stretch>
            <a:fillRect/>
          </a:stretch>
        </p:blipFill>
        <p:spPr>
          <a:xfrm>
            <a:off x="798512" y="2799291"/>
            <a:ext cx="7540625" cy="2513542"/>
          </a:xfrm>
          <a:prstGeom prst="rect">
            <a:avLst/>
          </a:prstGeom>
        </p:spPr>
      </p:pic>
    </p:spTree>
    <p:extLst>
      <p:ext uri="{BB962C8B-B14F-4D97-AF65-F5344CB8AC3E}">
        <p14:creationId xmlns:p14="http://schemas.microsoft.com/office/powerpoint/2010/main" val="319109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
        <p:nvSpPr>
          <p:cNvPr id="1030" name="Text Box 6"/>
          <p:cNvSpPr txBox="1">
            <a:spLocks noChangeArrowheads="1"/>
          </p:cNvSpPr>
          <p:nvPr/>
        </p:nvSpPr>
        <p:spPr bwMode="auto">
          <a:xfrm>
            <a:off x="485775" y="5341203"/>
            <a:ext cx="8370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r>
              <a:rPr lang="en-US" altLang="en-US" dirty="0">
                <a:solidFill>
                  <a:schemeClr val="tx1"/>
                </a:solidFill>
              </a:rPr>
              <a:t>After being released in 2008 as open source software OpenDSS has become widely used around the world. One of the features that makes OpenDSS popular is that the package offers interfaces for co-simulation.</a:t>
            </a:r>
          </a:p>
        </p:txBody>
      </p:sp>
      <p:pic>
        <p:nvPicPr>
          <p:cNvPr id="8" name="Picture 7"/>
          <p:cNvPicPr>
            <a:picLocks noChangeAspect="1"/>
          </p:cNvPicPr>
          <p:nvPr/>
        </p:nvPicPr>
        <p:blipFill>
          <a:blip r:embed="rId3"/>
          <a:stretch>
            <a:fillRect/>
          </a:stretch>
        </p:blipFill>
        <p:spPr>
          <a:xfrm>
            <a:off x="5041451" y="2181364"/>
            <a:ext cx="1476070" cy="1486088"/>
          </a:xfrm>
          <a:prstGeom prst="rect">
            <a:avLst/>
          </a:prstGeom>
          <a:effectLst>
            <a:reflection blurRad="6350" stA="50000" endA="300" endPos="55000" dir="5400000" sy="-100000" algn="bl" rotWithShape="0"/>
          </a:effectLst>
          <a:scene3d>
            <a:camera prst="isometricLeftDown"/>
            <a:lightRig rig="threePt" dir="t"/>
          </a:scene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87" y="2057400"/>
            <a:ext cx="2381024" cy="2381024"/>
          </a:xfrm>
          <a:prstGeom prst="rect">
            <a:avLst/>
          </a:prstGeom>
          <a:effectLst>
            <a:reflection blurRad="6350" stA="52000" endA="300" endPos="35000" dir="5400000" sy="-100000" algn="bl" rotWithShape="0"/>
          </a:effectLst>
        </p:spPr>
      </p:pic>
      <p:pic>
        <p:nvPicPr>
          <p:cNvPr id="11" name="Picture 10"/>
          <p:cNvPicPr>
            <a:picLocks noChangeAspect="1"/>
          </p:cNvPicPr>
          <p:nvPr/>
        </p:nvPicPr>
        <p:blipFill>
          <a:blip r:embed="rId5"/>
          <a:stretch>
            <a:fillRect/>
          </a:stretch>
        </p:blipFill>
        <p:spPr>
          <a:xfrm>
            <a:off x="4144764" y="2715680"/>
            <a:ext cx="1533850" cy="1472983"/>
          </a:xfrm>
          <a:prstGeom prst="rect">
            <a:avLst/>
          </a:prstGeom>
          <a:effectLst>
            <a:reflection blurRad="6350" stA="50000" endA="300" endPos="55000" dir="5400000" sy="-100000" algn="bl" rotWithShape="0"/>
          </a:effectLst>
          <a:scene3d>
            <a:camera prst="isometricLeftDown"/>
            <a:lightRig rig="threePt" dir="t"/>
          </a:scene3d>
        </p:spPr>
      </p:pic>
      <p:pic>
        <p:nvPicPr>
          <p:cNvPr id="12" name="Picture 11"/>
          <p:cNvPicPr>
            <a:picLocks noChangeAspect="1"/>
          </p:cNvPicPr>
          <p:nvPr/>
        </p:nvPicPr>
        <p:blipFill>
          <a:blip r:embed="rId6"/>
          <a:stretch>
            <a:fillRect/>
          </a:stretch>
        </p:blipFill>
        <p:spPr>
          <a:xfrm>
            <a:off x="3182582" y="3185013"/>
            <a:ext cx="1666598" cy="1253411"/>
          </a:xfrm>
          <a:prstGeom prst="rect">
            <a:avLst/>
          </a:prstGeom>
          <a:effectLst>
            <a:outerShdw blurRad="50800" dist="38100" dir="2700000" algn="tl" rotWithShape="0">
              <a:prstClr val="black">
                <a:alpha val="40000"/>
              </a:prstClr>
            </a:outerShdw>
            <a:reflection blurRad="6350" stA="50000" endA="300" endPos="90000" dir="5400000" sy="-100000" algn="bl" rotWithShape="0"/>
          </a:effectLst>
          <a:scene3d>
            <a:camera prst="isometricLeftDown"/>
            <a:lightRig rig="threePt" dir="t"/>
          </a:scene3d>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4465" y="2435160"/>
            <a:ext cx="2034022" cy="20340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020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heel(1)">
                                      <p:cBhvr>
                                        <p:cTn id="2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ctrTitle" sz="quarter"/>
          </p:nvPr>
        </p:nvSpPr>
        <p:spPr/>
        <p:txBody>
          <a:bodyPr/>
          <a:lstStyle/>
          <a:p>
            <a:pPr eaLnBrk="1" hangingPunct="1"/>
            <a:r>
              <a:rPr lang="en-US" altLang="en-US" dirty="0"/>
              <a:t>Complementary Tools</a:t>
            </a:r>
          </a:p>
        </p:txBody>
      </p:sp>
      <p:sp>
        <p:nvSpPr>
          <p:cNvPr id="8" name="Content Placeholder 7"/>
          <p:cNvSpPr txBox="1">
            <a:spLocks/>
          </p:cNvSpPr>
          <p:nvPr/>
        </p:nvSpPr>
        <p:spPr>
          <a:xfrm>
            <a:off x="4114800" y="5715000"/>
            <a:ext cx="4873625" cy="583727"/>
          </a:xfrm>
          <a:prstGeom prst="rect">
            <a:avLst/>
          </a:prstGeom>
        </p:spPr>
        <p:txBody>
          <a:bodyPr>
            <a:normAutofit fontScale="475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None/>
            </a:pPr>
            <a:r>
              <a:rPr lang="en-US" dirty="0">
                <a:hlinkClick r:id="rId3"/>
              </a:rPr>
              <a:t>https://epri.box.com/s/o4itfn23txv73iyo3y1ukbs9nmgsspgo</a:t>
            </a:r>
            <a:endParaRPr lang="en-US" dirty="0"/>
          </a:p>
          <a:p>
            <a:pPr marL="0" indent="0">
              <a:lnSpc>
                <a:spcPct val="170000"/>
              </a:lnSpc>
              <a:buNone/>
            </a:pPr>
            <a:endParaRPr lang="en-US" dirty="0"/>
          </a:p>
        </p:txBody>
      </p:sp>
    </p:spTree>
    <p:extLst>
      <p:ext uri="{BB962C8B-B14F-4D97-AF65-F5344CB8AC3E}">
        <p14:creationId xmlns:p14="http://schemas.microsoft.com/office/powerpoint/2010/main" val="3014275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r>
              <a:rPr lang="en-US" dirty="0"/>
              <a:t>Advanced Graphics Module for </a:t>
            </a:r>
            <a:r>
              <a:rPr lang="en-US" dirty="0" err="1"/>
              <a:t>OpenDSS</a:t>
            </a:r>
            <a:r>
              <a:rPr lang="en-US" dirty="0"/>
              <a:t> (</a:t>
            </a:r>
            <a:r>
              <a:rPr lang="en-US" dirty="0" err="1"/>
              <a:t>OpenDSS</a:t>
            </a:r>
            <a:r>
              <a:rPr lang="en-US" dirty="0"/>
              <a:t>-Viewer)</a:t>
            </a:r>
            <a:br>
              <a:rPr lang="en-US" dirty="0"/>
            </a:br>
            <a:endParaRPr lang="en-US" altLang="en-US" dirty="0"/>
          </a:p>
        </p:txBody>
      </p:sp>
      <p:sp>
        <p:nvSpPr>
          <p:cNvPr id="5" name="Content Placeholder 7"/>
          <p:cNvSpPr txBox="1">
            <a:spLocks/>
          </p:cNvSpPr>
          <p:nvPr/>
        </p:nvSpPr>
        <p:spPr>
          <a:xfrm>
            <a:off x="463550" y="1828800"/>
            <a:ext cx="7924800" cy="976132"/>
          </a:xfrm>
          <a:prstGeom prst="rect">
            <a:avLst/>
          </a:prstGeom>
        </p:spPr>
        <p:txBody>
          <a:bodyPr>
            <a:normAutofit fontScale="550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Font typeface="Wingdings" panose="05000000000000000000" pitchFamily="2" charset="2"/>
              <a:buNone/>
            </a:pPr>
            <a:r>
              <a:rPr lang="en-US" dirty="0"/>
              <a:t>Developed by Miguel Hernandez (EPRI). Enhance the visualization of Distribution System Simulations with a </a:t>
            </a:r>
            <a:r>
              <a:rPr lang="en-US" b="1" dirty="0"/>
              <a:t>flexible</a:t>
            </a:r>
            <a:r>
              <a:rPr lang="en-US" dirty="0"/>
              <a:t>, </a:t>
            </a:r>
            <a:r>
              <a:rPr lang="en-US" b="1" dirty="0"/>
              <a:t>scalable</a:t>
            </a:r>
            <a:r>
              <a:rPr lang="en-US" dirty="0"/>
              <a:t> and </a:t>
            </a:r>
            <a:r>
              <a:rPr lang="en-US" b="1" dirty="0"/>
              <a:t>meaningful</a:t>
            </a:r>
            <a:r>
              <a:rPr lang="en-US" dirty="0"/>
              <a:t> approach.</a:t>
            </a:r>
          </a:p>
        </p:txBody>
      </p:sp>
      <p:pic>
        <p:nvPicPr>
          <p:cNvPr id="7" name="Picture 4" descr="C:\Users\pmhe007\Desktop\0.em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3617259"/>
            <a:ext cx="8229600" cy="255494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4114800" y="5715000"/>
            <a:ext cx="4873625" cy="583727"/>
          </a:xfrm>
          <a:prstGeom prst="rect">
            <a:avLst/>
          </a:prstGeom>
        </p:spPr>
        <p:txBody>
          <a:bodyPr>
            <a:normAutofit fontScale="475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None/>
            </a:pPr>
            <a:r>
              <a:rPr lang="en-US" dirty="0">
                <a:hlinkClick r:id="rId4"/>
              </a:rPr>
              <a:t>https://epri.box.com/s/o4itfn23txv73iyo3y1ukbs9nmgsspgo</a:t>
            </a:r>
            <a:endParaRPr lang="en-US" dirty="0"/>
          </a:p>
          <a:p>
            <a:pPr marL="0" indent="0">
              <a:lnSpc>
                <a:spcPct val="170000"/>
              </a:lnSpc>
              <a:buNone/>
            </a:pPr>
            <a:endParaRPr lang="en-US" dirty="0"/>
          </a:p>
        </p:txBody>
      </p:sp>
    </p:spTree>
    <p:extLst>
      <p:ext uri="{BB962C8B-B14F-4D97-AF65-F5344CB8AC3E}">
        <p14:creationId xmlns:p14="http://schemas.microsoft.com/office/powerpoint/2010/main" val="37475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775276"/>
            <a:ext cx="2346666" cy="13187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3976022"/>
            <a:ext cx="1828800" cy="21441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4800600"/>
            <a:ext cx="2348032" cy="1319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3179007"/>
            <a:ext cx="2346666" cy="1460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8950" y="1705908"/>
            <a:ext cx="5461354" cy="21826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818" r="51064" b="13607"/>
          <a:stretch/>
        </p:blipFill>
        <p:spPr bwMode="auto">
          <a:xfrm>
            <a:off x="4967168" y="4123979"/>
            <a:ext cx="3497551" cy="1967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723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854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389" y="1905000"/>
            <a:ext cx="6690871" cy="4114800"/>
          </a:xfrm>
          <a:prstGeom prst="rect">
            <a:avLst/>
          </a:prstGeom>
        </p:spPr>
      </p:pic>
      <p:sp>
        <p:nvSpPr>
          <p:cNvPr id="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525000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484632" y="5416296"/>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These features have been implemented into the existing interfaces preserving the format and adding instructions to the instruction set</a:t>
            </a:r>
          </a:p>
        </p:txBody>
      </p:sp>
      <p:pic>
        <p:nvPicPr>
          <p:cNvPr id="6" name="Picture 5"/>
          <p:cNvPicPr>
            <a:picLocks noChangeAspect="1"/>
          </p:cNvPicPr>
          <p:nvPr/>
        </p:nvPicPr>
        <p:blipFill>
          <a:blip r:embed="rId3"/>
          <a:stretch>
            <a:fillRect/>
          </a:stretch>
        </p:blipFill>
        <p:spPr>
          <a:xfrm>
            <a:off x="990660" y="2108732"/>
            <a:ext cx="2737442" cy="1861933"/>
          </a:xfrm>
          <a:prstGeom prst="rect">
            <a:avLst/>
          </a:prstGeom>
          <a:effectLst>
            <a:reflection blurRad="6350" stA="50000" endA="300" endPos="55000" dir="5400000" sy="-100000" algn="bl" rotWithShape="0"/>
          </a:effectLst>
        </p:spPr>
      </p:pic>
      <p:pic>
        <p:nvPicPr>
          <p:cNvPr id="7" name="Picture 6"/>
          <p:cNvPicPr>
            <a:picLocks noChangeAspect="1"/>
          </p:cNvPicPr>
          <p:nvPr/>
        </p:nvPicPr>
        <p:blipFill>
          <a:blip r:embed="rId4"/>
          <a:stretch>
            <a:fillRect/>
          </a:stretch>
        </p:blipFill>
        <p:spPr>
          <a:xfrm>
            <a:off x="5029200" y="2265723"/>
            <a:ext cx="1510492" cy="1520744"/>
          </a:xfrm>
          <a:prstGeom prst="rect">
            <a:avLst/>
          </a:prstGeom>
          <a:effectLst>
            <a:reflection blurRad="6350" stA="50000" endA="300" endPos="55000" dir="5400000" sy="-100000" algn="bl" rotWithShape="0"/>
          </a:effectLst>
        </p:spPr>
      </p:pic>
      <p:pic>
        <p:nvPicPr>
          <p:cNvPr id="8" name="Picture 7"/>
          <p:cNvPicPr>
            <a:picLocks noChangeAspect="1"/>
          </p:cNvPicPr>
          <p:nvPr/>
        </p:nvPicPr>
        <p:blipFill>
          <a:blip r:embed="rId5"/>
          <a:stretch>
            <a:fillRect/>
          </a:stretch>
        </p:blipFill>
        <p:spPr>
          <a:xfrm>
            <a:off x="3511133" y="3350156"/>
            <a:ext cx="1714761" cy="1646714"/>
          </a:xfrm>
          <a:prstGeom prst="rect">
            <a:avLst/>
          </a:prstGeom>
          <a:effectLst>
            <a:reflection blurRad="6350" stA="50000" endA="300" endPos="55000" dir="5400000" sy="-100000" algn="bl" rotWithShape="0"/>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2836" y="3134937"/>
            <a:ext cx="1467061" cy="1464636"/>
          </a:xfrm>
          <a:prstGeom prst="rect">
            <a:avLst/>
          </a:prstGeom>
          <a:effectLst>
            <a:reflection blurRad="6350" stA="50000" endA="300" endPos="55500" dist="50800" dir="5400000" sy="-100000" algn="bl" rotWithShape="0"/>
          </a:effectLst>
        </p:spPr>
      </p:pic>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139405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9579" y="3842943"/>
            <a:ext cx="1188221" cy="1186257"/>
          </a:xfrm>
          <a:prstGeom prst="rect">
            <a:avLst/>
          </a:prstGeom>
          <a:effectLst/>
        </p:spPr>
      </p:pic>
      <p:pic>
        <p:nvPicPr>
          <p:cNvPr id="12" name="Picture 11"/>
          <p:cNvPicPr>
            <a:picLocks noChangeAspect="1"/>
          </p:cNvPicPr>
          <p:nvPr/>
        </p:nvPicPr>
        <p:blipFill>
          <a:blip r:embed="rId4"/>
          <a:stretch>
            <a:fillRect/>
          </a:stretch>
        </p:blipFill>
        <p:spPr>
          <a:xfrm>
            <a:off x="3499950" y="1658311"/>
            <a:ext cx="2275939" cy="1698525"/>
          </a:xfrm>
          <a:prstGeom prst="rect">
            <a:avLst/>
          </a:prstGeom>
          <a:scene3d>
            <a:camera prst="perspectiveRelaxed"/>
            <a:lightRig rig="threePt" dir="t"/>
          </a:scene3d>
          <a:sp3d>
            <a:bevelT/>
          </a:sp3d>
        </p:spPr>
      </p:pic>
      <p:sp>
        <p:nvSpPr>
          <p:cNvPr id="13" name="TextBox 12"/>
          <p:cNvSpPr txBox="1"/>
          <p:nvPr/>
        </p:nvSpPr>
        <p:spPr>
          <a:xfrm>
            <a:off x="3936650" y="2537942"/>
            <a:ext cx="147355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OpenDSS-G</a:t>
            </a:r>
          </a:p>
        </p:txBody>
      </p:sp>
      <p:pic>
        <p:nvPicPr>
          <p:cNvPr id="14" name="Picture 13"/>
          <p:cNvPicPr>
            <a:picLocks noChangeAspect="1"/>
          </p:cNvPicPr>
          <p:nvPr/>
        </p:nvPicPr>
        <p:blipFill>
          <a:blip r:embed="rId5">
            <a:clrChange>
              <a:clrFrom>
                <a:srgbClr val="FFFFFF"/>
              </a:clrFrom>
              <a:clrTo>
                <a:srgbClr val="FFFFFF">
                  <a:alpha val="0"/>
                </a:srgbClr>
              </a:clrTo>
            </a:clrChange>
          </a:blip>
          <a:stretch>
            <a:fillRect/>
          </a:stretch>
        </p:blipFill>
        <p:spPr>
          <a:xfrm>
            <a:off x="6185356" y="2707675"/>
            <a:ext cx="1060056" cy="844732"/>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6424241" y="4073969"/>
            <a:ext cx="1087620" cy="850859"/>
          </a:xfrm>
          <a:prstGeom prst="rect">
            <a:avLst/>
          </a:prstGeom>
        </p:spPr>
      </p:pic>
      <p:pic>
        <p:nvPicPr>
          <p:cNvPr id="16" name="Picture 15"/>
          <p:cNvPicPr>
            <a:picLocks noChangeAspect="1"/>
          </p:cNvPicPr>
          <p:nvPr/>
        </p:nvPicPr>
        <p:blipFill>
          <a:blip r:embed="rId7">
            <a:clrChange>
              <a:clrFrom>
                <a:srgbClr val="FFFFFF"/>
              </a:clrFrom>
              <a:clrTo>
                <a:srgbClr val="FFFFFF">
                  <a:alpha val="0"/>
                </a:srgbClr>
              </a:clrTo>
            </a:clrChange>
          </a:blip>
          <a:stretch>
            <a:fillRect/>
          </a:stretch>
        </p:blipFill>
        <p:spPr>
          <a:xfrm>
            <a:off x="1942810" y="2824564"/>
            <a:ext cx="1049402" cy="788812"/>
          </a:xfrm>
          <a:prstGeom prst="rect">
            <a:avLst/>
          </a:prstGeom>
        </p:spPr>
      </p:pic>
      <p:pic>
        <p:nvPicPr>
          <p:cNvPr id="17" name="Picture 16"/>
          <p:cNvPicPr>
            <a:picLocks noChangeAspect="1"/>
          </p:cNvPicPr>
          <p:nvPr/>
        </p:nvPicPr>
        <p:blipFill>
          <a:blip r:embed="rId8">
            <a:clrChange>
              <a:clrFrom>
                <a:srgbClr val="FFFFFF"/>
              </a:clrFrom>
              <a:clrTo>
                <a:srgbClr val="FFFFFF">
                  <a:alpha val="0"/>
                </a:srgbClr>
              </a:clrTo>
            </a:clrChange>
          </a:blip>
          <a:stretch>
            <a:fillRect/>
          </a:stretch>
        </p:blipFill>
        <p:spPr>
          <a:xfrm>
            <a:off x="1702004" y="4031535"/>
            <a:ext cx="1129835" cy="878761"/>
          </a:xfrm>
          <a:prstGeom prst="rect">
            <a:avLst/>
          </a:prstGeom>
        </p:spPr>
      </p:pic>
      <p:pic>
        <p:nvPicPr>
          <p:cNvPr id="18" name="Picture 17"/>
          <p:cNvPicPr>
            <a:picLocks noChangeAspect="1"/>
          </p:cNvPicPr>
          <p:nvPr/>
        </p:nvPicPr>
        <p:blipFill>
          <a:blip r:embed="rId9">
            <a:clrChange>
              <a:clrFrom>
                <a:srgbClr val="FFFFFF"/>
              </a:clrFrom>
              <a:clrTo>
                <a:srgbClr val="FFFFFF">
                  <a:alpha val="0"/>
                </a:srgbClr>
              </a:clrTo>
            </a:clrChange>
          </a:blip>
          <a:stretch>
            <a:fillRect/>
          </a:stretch>
        </p:blipFill>
        <p:spPr>
          <a:xfrm>
            <a:off x="2060965" y="5496258"/>
            <a:ext cx="1081062" cy="833760"/>
          </a:xfrm>
          <a:prstGeom prst="rect">
            <a:avLst/>
          </a:prstGeom>
        </p:spPr>
      </p:pic>
      <p:pic>
        <p:nvPicPr>
          <p:cNvPr id="19" name="Picture 18"/>
          <p:cNvPicPr>
            <a:picLocks noChangeAspect="1"/>
          </p:cNvPicPr>
          <p:nvPr/>
        </p:nvPicPr>
        <p:blipFill>
          <a:blip r:embed="rId10">
            <a:clrChange>
              <a:clrFrom>
                <a:srgbClr val="FFFFFF"/>
              </a:clrFrom>
              <a:clrTo>
                <a:srgbClr val="FFFFFF">
                  <a:alpha val="0"/>
                </a:srgbClr>
              </a:clrTo>
            </a:clrChange>
          </a:blip>
          <a:stretch>
            <a:fillRect/>
          </a:stretch>
        </p:blipFill>
        <p:spPr>
          <a:xfrm>
            <a:off x="3150418" y="5869300"/>
            <a:ext cx="1056379" cy="836300"/>
          </a:xfrm>
          <a:prstGeom prst="rect">
            <a:avLst/>
          </a:prstGeom>
        </p:spPr>
      </p:pic>
      <p:pic>
        <p:nvPicPr>
          <p:cNvPr id="20" name="Picture 19"/>
          <p:cNvPicPr>
            <a:picLocks noChangeAspect="1"/>
          </p:cNvPicPr>
          <p:nvPr/>
        </p:nvPicPr>
        <p:blipFill>
          <a:blip r:embed="rId11">
            <a:clrChange>
              <a:clrFrom>
                <a:srgbClr val="FFFFFF"/>
              </a:clrFrom>
              <a:clrTo>
                <a:srgbClr val="FFFFFF">
                  <a:alpha val="0"/>
                </a:srgbClr>
              </a:clrTo>
            </a:clrChange>
          </a:blip>
          <a:stretch>
            <a:fillRect/>
          </a:stretch>
        </p:blipFill>
        <p:spPr>
          <a:xfrm>
            <a:off x="4918267" y="5854694"/>
            <a:ext cx="1083633" cy="850906"/>
          </a:xfrm>
          <a:prstGeom prst="rect">
            <a:avLst/>
          </a:prstGeom>
        </p:spPr>
      </p:pic>
      <p:pic>
        <p:nvPicPr>
          <p:cNvPr id="21" name="Picture 20"/>
          <p:cNvPicPr>
            <a:picLocks noChangeAspect="1"/>
          </p:cNvPicPr>
          <p:nvPr/>
        </p:nvPicPr>
        <p:blipFill>
          <a:blip r:embed="rId12">
            <a:clrChange>
              <a:clrFrom>
                <a:srgbClr val="FFFFFF"/>
              </a:clrFrom>
              <a:clrTo>
                <a:srgbClr val="FFFFFF">
                  <a:alpha val="0"/>
                </a:srgbClr>
              </a:clrTo>
            </a:clrChange>
          </a:blip>
          <a:stretch>
            <a:fillRect/>
          </a:stretch>
        </p:blipFill>
        <p:spPr>
          <a:xfrm>
            <a:off x="6185102" y="5496258"/>
            <a:ext cx="1130929" cy="853814"/>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13982" y="1752600"/>
            <a:ext cx="724872" cy="723674"/>
          </a:xfrm>
          <a:prstGeom prst="rect">
            <a:avLst/>
          </a:prstGeom>
          <a:effectLst>
            <a:reflection blurRad="6350" stA="52000" endA="300" endPos="35000" dir="5400000" sy="-100000" algn="bl" rotWithShape="0"/>
          </a:effectLst>
        </p:spPr>
      </p:pic>
      <p:sp>
        <p:nvSpPr>
          <p:cNvPr id="23" name="Up-Down Arrow 22"/>
          <p:cNvSpPr/>
          <p:nvPr/>
        </p:nvSpPr>
        <p:spPr bwMode="auto">
          <a:xfrm>
            <a:off x="4474029" y="3186413"/>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4" name="Up-Down Arrow 23"/>
          <p:cNvSpPr/>
          <p:nvPr/>
        </p:nvSpPr>
        <p:spPr bwMode="auto">
          <a:xfrm rot="20062999">
            <a:off x="5020060" y="51356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5" name="Up-Down Arrow 24"/>
          <p:cNvSpPr/>
          <p:nvPr/>
        </p:nvSpPr>
        <p:spPr bwMode="auto">
          <a:xfrm rot="1538924">
            <a:off x="3830606" y="5142963"/>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6" name="Up-Down Arrow 25"/>
          <p:cNvSpPr/>
          <p:nvPr/>
        </p:nvSpPr>
        <p:spPr bwMode="auto">
          <a:xfrm rot="19118449">
            <a:off x="5766221" y="48671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7" name="Up-Down Arrow 26"/>
          <p:cNvSpPr/>
          <p:nvPr/>
        </p:nvSpPr>
        <p:spPr bwMode="auto">
          <a:xfrm rot="2563559">
            <a:off x="3017438" y="4868431"/>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8" name="Up-Down Arrow 27"/>
          <p:cNvSpPr/>
          <p:nvPr/>
        </p:nvSpPr>
        <p:spPr bwMode="auto">
          <a:xfrm rot="16200000">
            <a:off x="5805409" y="4148489"/>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9" name="Up-Down Arrow 28"/>
          <p:cNvSpPr/>
          <p:nvPr/>
        </p:nvSpPr>
        <p:spPr bwMode="auto">
          <a:xfrm rot="5400000">
            <a:off x="3056626" y="41497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0" name="Up-Down Arrow 29"/>
          <p:cNvSpPr/>
          <p:nvPr/>
        </p:nvSpPr>
        <p:spPr bwMode="auto">
          <a:xfrm rot="14542580">
            <a:off x="5648965" y="3268971"/>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1" name="Up-Down Arrow 30"/>
          <p:cNvSpPr/>
          <p:nvPr/>
        </p:nvSpPr>
        <p:spPr bwMode="auto">
          <a:xfrm rot="6831967">
            <a:off x="3074730" y="3352832"/>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2" name="TextBox 31"/>
          <p:cNvSpPr txBox="1"/>
          <p:nvPr/>
        </p:nvSpPr>
        <p:spPr>
          <a:xfrm>
            <a:off x="1476302" y="4844534"/>
            <a:ext cx="749065" cy="369332"/>
          </a:xfrm>
          <a:prstGeom prst="rect">
            <a:avLst/>
          </a:prstGeom>
          <a:noFill/>
        </p:spPr>
        <p:txBody>
          <a:bodyPr wrap="square" rtlCol="0">
            <a:spAutoFit/>
          </a:bodyPr>
          <a:lstStyle/>
          <a:p>
            <a:r>
              <a:rPr lang="en-US" dirty="0" err="1"/>
              <a:t>Dbus</a:t>
            </a:r>
            <a:endParaRPr lang="en-US" dirty="0"/>
          </a:p>
        </p:txBody>
      </p:sp>
      <p:pic>
        <p:nvPicPr>
          <p:cNvPr id="33" name="Picture 32"/>
          <p:cNvPicPr>
            <a:picLocks noChangeAspect="1"/>
          </p:cNvPicPr>
          <p:nvPr/>
        </p:nvPicPr>
        <p:blipFill>
          <a:blip r:embed="rId8">
            <a:clrChange>
              <a:clrFrom>
                <a:srgbClr val="FFFFFF"/>
              </a:clrFrom>
              <a:clrTo>
                <a:srgbClr val="FFFFFF">
                  <a:alpha val="0"/>
                </a:srgbClr>
              </a:clrTo>
            </a:clrChange>
            <a:duotone>
              <a:prstClr val="black"/>
              <a:schemeClr val="accent2">
                <a:tint val="45000"/>
                <a:satMod val="400000"/>
              </a:schemeClr>
            </a:duotone>
          </a:blip>
          <a:stretch>
            <a:fillRect/>
          </a:stretch>
        </p:blipFill>
        <p:spPr>
          <a:xfrm>
            <a:off x="5716271" y="2027226"/>
            <a:ext cx="555508" cy="432062"/>
          </a:xfrm>
          <a:prstGeom prst="rect">
            <a:avLst/>
          </a:prstGeom>
        </p:spPr>
      </p:pic>
      <p:sp>
        <p:nvSpPr>
          <p:cNvPr id="34" name="TextBox 33"/>
          <p:cNvSpPr txBox="1"/>
          <p:nvPr/>
        </p:nvSpPr>
        <p:spPr>
          <a:xfrm>
            <a:off x="6236601" y="1939363"/>
            <a:ext cx="1283396" cy="584775"/>
          </a:xfrm>
          <a:prstGeom prst="rect">
            <a:avLst/>
          </a:prstGeom>
          <a:noFill/>
        </p:spPr>
        <p:txBody>
          <a:bodyPr wrap="square" rtlCol="0">
            <a:spAutoFit/>
          </a:bodyPr>
          <a:lstStyle/>
          <a:p>
            <a:r>
              <a:rPr lang="en-US" sz="1600" dirty="0"/>
              <a:t>TCP/IP Server</a:t>
            </a:r>
          </a:p>
        </p:txBody>
      </p:sp>
    </p:spTree>
    <p:extLst>
      <p:ext uri="{BB962C8B-B14F-4D97-AF65-F5344CB8AC3E}">
        <p14:creationId xmlns:p14="http://schemas.microsoft.com/office/powerpoint/2010/main" val="35356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accel="3000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1000"/>
                                        <p:tgtEl>
                                          <p:spTgt spid="14"/>
                                        </p:tgtEl>
                                      </p:cBhvr>
                                    </p:animEffect>
                                    <p:anim calcmode="lin" valueType="num">
                                      <p:cBhvr>
                                        <p:cTn id="78" dur="1000" fill="hold"/>
                                        <p:tgtEl>
                                          <p:spTgt spid="14"/>
                                        </p:tgtEl>
                                        <p:attrNameLst>
                                          <p:attrName>ppt_x</p:attrName>
                                        </p:attrNameLst>
                                      </p:cBhvr>
                                      <p:tavLst>
                                        <p:tav tm="0">
                                          <p:val>
                                            <p:strVal val="#ppt_x"/>
                                          </p:val>
                                        </p:tav>
                                        <p:tav tm="100000">
                                          <p:val>
                                            <p:strVal val="#ppt_x"/>
                                          </p:val>
                                        </p:tav>
                                      </p:tavLst>
                                    </p:anim>
                                    <p:anim calcmode="lin" valueType="num">
                                      <p:cBhvr>
                                        <p:cTn id="7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par>
                          <p:cTn id="93" fill="hold">
                            <p:stCondLst>
                              <p:cond delay="1500"/>
                            </p:stCondLst>
                            <p:childTnLst>
                              <p:par>
                                <p:cTn id="94" presetID="10" presetClass="entr" presetSubtype="0"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childTnLst>
                          </p:cTn>
                        </p:par>
                        <p:par>
                          <p:cTn id="97" fill="hold">
                            <p:stCondLst>
                              <p:cond delay="2000"/>
                            </p:stCondLst>
                            <p:childTnLst>
                              <p:par>
                                <p:cTn id="98" presetID="10" presetClass="entr" presetSubtype="0"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childTnLst>
                          </p:cTn>
                        </p:par>
                        <p:par>
                          <p:cTn id="101" fill="hold">
                            <p:stCondLst>
                              <p:cond delay="2500"/>
                            </p:stCondLst>
                            <p:childTnLst>
                              <p:par>
                                <p:cTn id="102" presetID="10" presetClass="entr" presetSubtype="0" fill="hold" grpId="0" nodeType="after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par>
                          <p:cTn id="105" fill="hold">
                            <p:stCondLst>
                              <p:cond delay="3000"/>
                            </p:stCondLst>
                            <p:childTnLst>
                              <p:par>
                                <p:cTn id="106" presetID="10" presetClass="entr" presetSubtype="0"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par>
                          <p:cTn id="109" fill="hold">
                            <p:stCondLst>
                              <p:cond delay="3500"/>
                            </p:stCondLst>
                            <p:childTnLst>
                              <p:par>
                                <p:cTn id="110" presetID="10" presetClass="entr" presetSubtype="0" fill="hold" grpId="0" nodeType="after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500"/>
                                        <p:tgtEl>
                                          <p:spTgt spid="28"/>
                                        </p:tgtEl>
                                      </p:cBhvr>
                                    </p:animEffect>
                                  </p:childTnLst>
                                </p:cTn>
                              </p:par>
                            </p:childTnLst>
                          </p:cTn>
                        </p:par>
                        <p:par>
                          <p:cTn id="113" fill="hold">
                            <p:stCondLst>
                              <p:cond delay="4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childTnLst>
                          </p:cTn>
                        </p:par>
                        <p:par>
                          <p:cTn id="117" fill="hold">
                            <p:stCondLst>
                              <p:cond delay="4500"/>
                            </p:stCondLst>
                            <p:childTnLst>
                              <p:par>
                                <p:cTn id="118" presetID="10" presetClass="entr" presetSubtype="0" fill="hold" grpId="0" nodeType="after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454025" y="19685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There is a new set of functions and instructions related with parallel processing, topology analysis and more that can be used using the same DSS command environment</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graphicFrame>
        <p:nvGraphicFramePr>
          <p:cNvPr id="2" name="Table 1"/>
          <p:cNvGraphicFramePr>
            <a:graphicFrameLocks noGrp="1"/>
          </p:cNvGraphicFramePr>
          <p:nvPr>
            <p:extLst/>
          </p:nvPr>
        </p:nvGraphicFramePr>
        <p:xfrm>
          <a:off x="466725" y="3054398"/>
          <a:ext cx="8080376" cy="2939144"/>
        </p:xfrm>
        <a:graphic>
          <a:graphicData uri="http://schemas.openxmlformats.org/drawingml/2006/table">
            <a:tbl>
              <a:tblPr>
                <a:tableStyleId>{5C22544A-7EE6-4342-B048-85BDC9FD1C3A}</a:tableStyleId>
              </a:tblPr>
              <a:tblGrid>
                <a:gridCol w="2052619">
                  <a:extLst>
                    <a:ext uri="{9D8B030D-6E8A-4147-A177-3AD203B41FA5}">
                      <a16:colId xmlns:a16="http://schemas.microsoft.com/office/drawing/2014/main" val="3182435107"/>
                    </a:ext>
                  </a:extLst>
                </a:gridCol>
                <a:gridCol w="2927149">
                  <a:extLst>
                    <a:ext uri="{9D8B030D-6E8A-4147-A177-3AD203B41FA5}">
                      <a16:colId xmlns:a16="http://schemas.microsoft.com/office/drawing/2014/main" val="3064050251"/>
                    </a:ext>
                  </a:extLst>
                </a:gridCol>
                <a:gridCol w="3100608">
                  <a:extLst>
                    <a:ext uri="{9D8B030D-6E8A-4147-A177-3AD203B41FA5}">
                      <a16:colId xmlns:a16="http://schemas.microsoft.com/office/drawing/2014/main" val="857283112"/>
                    </a:ext>
                  </a:extLst>
                </a:gridCol>
              </a:tblGrid>
              <a:tr h="367393">
                <a:tc>
                  <a:txBody>
                    <a:bodyPr/>
                    <a:lstStyle/>
                    <a:p>
                      <a:pPr algn="ctr" fontAlgn="b"/>
                      <a:r>
                        <a:rPr lang="en-US" sz="2000" u="none" strike="noStrike">
                          <a:effectLst/>
                        </a:rPr>
                        <a:t>NumCPUs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ClearAll</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Tear_Circuit</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941846227"/>
                  </a:ext>
                </a:extLst>
              </a:tr>
              <a:tr h="367393">
                <a:tc>
                  <a:txBody>
                    <a:bodyPr/>
                    <a:lstStyle/>
                    <a:p>
                      <a:pPr algn="ctr" fontAlgn="b"/>
                      <a:r>
                        <a:rPr lang="en-US" sz="2000" u="none" strike="noStrike">
                          <a:effectLst/>
                        </a:rPr>
                        <a:t>NumCores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Wait</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77276084"/>
                  </a:ext>
                </a:extLst>
              </a:tr>
              <a:tr h="367393">
                <a:tc>
                  <a:txBody>
                    <a:bodyPr/>
                    <a:lstStyle/>
                    <a:p>
                      <a:pPr algn="ctr" fontAlgn="b"/>
                      <a:r>
                        <a:rPr lang="en-US" sz="2000" u="none" strike="noStrike">
                          <a:effectLst/>
                        </a:rPr>
                        <a:t>NewActor</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Parallel</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IncMatrixRows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222612219"/>
                  </a:ext>
                </a:extLst>
              </a:tr>
              <a:tr h="367393">
                <a:tc>
                  <a:txBody>
                    <a:bodyPr/>
                    <a:lstStyle/>
                    <a:p>
                      <a:pPr algn="ctr" fontAlgn="b"/>
                      <a:r>
                        <a:rPr lang="en-US" sz="2000" u="none" strike="noStrike">
                          <a:effectLst/>
                        </a:rPr>
                        <a:t>NumActors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SolveAll</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IncMatrixCols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766281959"/>
                  </a:ext>
                </a:extLst>
              </a:tr>
              <a:tr h="367393">
                <a:tc>
                  <a:txBody>
                    <a:bodyPr/>
                    <a:lstStyle/>
                    <a:p>
                      <a:pPr algn="ctr" fontAlgn="b"/>
                      <a:r>
                        <a:rPr lang="en-US" sz="2000" u="none" strike="noStrike">
                          <a:effectLst/>
                        </a:rPr>
                        <a:t>ActiveActor</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ConcatenateReports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BusLevels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579488554"/>
                  </a:ext>
                </a:extLst>
              </a:tr>
              <a:tr h="367393">
                <a:tc>
                  <a:txBody>
                    <a:bodyPr/>
                    <a:lstStyle/>
                    <a:p>
                      <a:pPr algn="ctr" fontAlgn="b"/>
                      <a:r>
                        <a:rPr lang="en-US" sz="2000" u="none" strike="noStrike">
                          <a:effectLst/>
                        </a:rPr>
                        <a:t>CPU</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CalcIncMatrix</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Init_Diakoptics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211496826"/>
                  </a:ext>
                </a:extLst>
              </a:tr>
              <a:tr h="367393">
                <a:tc>
                  <a:txBody>
                    <a:bodyPr/>
                    <a:lstStyle/>
                    <a:p>
                      <a:pPr algn="ctr" fontAlgn="b"/>
                      <a:r>
                        <a:rPr lang="en-US" sz="2000" u="none" strike="noStrike" dirty="0" err="1">
                          <a:effectLst/>
                        </a:rPr>
                        <a:t>ActorProgress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CalcIncMatrix_o</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Refine_BusLevels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458386296"/>
                  </a:ext>
                </a:extLst>
              </a:tr>
              <a:tr h="367393">
                <a:tc>
                  <a:txBody>
                    <a:bodyPr/>
                    <a:lstStyle/>
                    <a:p>
                      <a:pPr algn="ctr" fontAlgn="b"/>
                      <a:r>
                        <a:rPr lang="en-US" sz="2000" b="0" i="0" u="none" strike="noStrike" dirty="0">
                          <a:solidFill>
                            <a:srgbClr val="000000"/>
                          </a:solidFill>
                          <a:effectLst/>
                          <a:latin typeface="Calibri" panose="020F0502020204030204" pitchFamily="34" charset="0"/>
                        </a:rPr>
                        <a:t>Abort</a:t>
                      </a:r>
                    </a:p>
                  </a:txBody>
                  <a:tcPr marL="9525" marR="9525" marT="9525" marB="0" anchor="b">
                    <a:solidFill>
                      <a:schemeClr val="bg1"/>
                    </a:solidFill>
                  </a:tcPr>
                </a:tc>
                <a:tc>
                  <a:txBody>
                    <a:bodyPr/>
                    <a:lstStyle/>
                    <a:p>
                      <a:pPr marL="0" algn="ctr" defTabSz="914400" rtl="0" eaLnBrk="1" fontAlgn="b" latinLnBrk="0" hangingPunct="1"/>
                      <a:r>
                        <a:rPr lang="en-US" sz="2000" u="none" strike="noStrike" kern="1200" dirty="0" err="1">
                          <a:solidFill>
                            <a:schemeClr val="dk1"/>
                          </a:solidFill>
                          <a:effectLst/>
                          <a:latin typeface="+mn-lt"/>
                          <a:ea typeface="+mn-ea"/>
                          <a:cs typeface="+mn-cs"/>
                        </a:rPr>
                        <a:t>CalcLaplacian</a:t>
                      </a:r>
                      <a:endParaRPr lang="en-US" sz="2000" u="none" strike="noStrike" kern="1200" dirty="0">
                        <a:solidFill>
                          <a:schemeClr val="dk1"/>
                        </a:solidFill>
                        <a:effectLst/>
                        <a:latin typeface="+mn-lt"/>
                        <a:ea typeface="+mn-ea"/>
                        <a:cs typeface="+mn-cs"/>
                      </a:endParaRPr>
                    </a:p>
                  </a:txBody>
                  <a:tcPr marL="9525" marR="9525" marT="9525" marB="0" anchor="b">
                    <a:solidFill>
                      <a:schemeClr val="bg1"/>
                    </a:solidFill>
                  </a:tcPr>
                </a:tc>
                <a:tc>
                  <a:txBody>
                    <a:bodyPr/>
                    <a:lstStyle/>
                    <a:p>
                      <a:pPr marL="0" algn="ctr" defTabSz="914400" rtl="0" eaLnBrk="1" fontAlgn="b" latinLnBrk="0" hangingPunct="1"/>
                      <a:r>
                        <a:rPr lang="en-US" sz="2000" u="none" strike="noStrike" kern="1200" dirty="0">
                          <a:solidFill>
                            <a:schemeClr val="dk1"/>
                          </a:solidFill>
                          <a:effectLst/>
                          <a:latin typeface="+mn-lt"/>
                          <a:ea typeface="+mn-ea"/>
                          <a:cs typeface="+mn-cs"/>
                        </a:rPr>
                        <a:t>Export Laplacian</a:t>
                      </a:r>
                    </a:p>
                  </a:txBody>
                  <a:tcPr marL="9525" marR="9525" marT="9525" marB="0" anchor="b">
                    <a:solidFill>
                      <a:schemeClr val="bg1"/>
                    </a:solidFill>
                  </a:tcPr>
                </a:tc>
                <a:extLst>
                  <a:ext uri="{0D108BD9-81ED-4DB2-BD59-A6C34878D82A}">
                    <a16:rowId xmlns:a16="http://schemas.microsoft.com/office/drawing/2014/main" val="3600683247"/>
                  </a:ext>
                </a:extLst>
              </a:tr>
            </a:tbl>
          </a:graphicData>
        </a:graphic>
      </p:graphicFrame>
    </p:spTree>
    <p:extLst>
      <p:ext uri="{BB962C8B-B14F-4D97-AF65-F5344CB8AC3E}">
        <p14:creationId xmlns:p14="http://schemas.microsoft.com/office/powerpoint/2010/main" val="11700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pic>
        <p:nvPicPr>
          <p:cNvPr id="6" name="Picture 5"/>
          <p:cNvPicPr/>
          <p:nvPr/>
        </p:nvPicPr>
        <p:blipFill>
          <a:blip r:embed="rId3"/>
          <a:stretch>
            <a:fillRect/>
          </a:stretch>
        </p:blipFill>
        <p:spPr>
          <a:xfrm>
            <a:off x="454025" y="2022475"/>
            <a:ext cx="3948112" cy="2016125"/>
          </a:xfrm>
          <a:prstGeom prst="rect">
            <a:avLst/>
          </a:prstGeom>
        </p:spPr>
      </p:pic>
      <p:pic>
        <p:nvPicPr>
          <p:cNvPr id="7" name="Picture 6"/>
          <p:cNvPicPr/>
          <p:nvPr/>
        </p:nvPicPr>
        <p:blipFill>
          <a:blip r:embed="rId4"/>
          <a:stretch>
            <a:fillRect/>
          </a:stretch>
        </p:blipFill>
        <p:spPr>
          <a:xfrm>
            <a:off x="4571999" y="2438400"/>
            <a:ext cx="4111625" cy="2578100"/>
          </a:xfrm>
          <a:prstGeom prst="rect">
            <a:avLst/>
          </a:prstGeom>
        </p:spPr>
      </p:pic>
    </p:spTree>
    <p:extLst>
      <p:ext uri="{BB962C8B-B14F-4D97-AF65-F5344CB8AC3E}">
        <p14:creationId xmlns:p14="http://schemas.microsoft.com/office/powerpoint/2010/main" val="666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260128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96385" y="359189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074916" y="2685121"/>
            <a:ext cx="1926084" cy="369332"/>
          </a:xfrm>
          <a:prstGeom prst="rect">
            <a:avLst/>
          </a:prstGeom>
          <a:noFill/>
        </p:spPr>
        <p:txBody>
          <a:bodyPr wrap="square" rtlCol="0">
            <a:spAutoFit/>
          </a:bodyPr>
          <a:lstStyle/>
          <a:p>
            <a:r>
              <a:rPr lang="en-US" dirty="0"/>
              <a:t>Thread 0 (CPU)</a:t>
            </a:r>
          </a:p>
        </p:txBody>
      </p:sp>
      <p:sp>
        <p:nvSpPr>
          <p:cNvPr id="31" name="TextBox 30"/>
          <p:cNvSpPr txBox="1"/>
          <p:nvPr/>
        </p:nvSpPr>
        <p:spPr>
          <a:xfrm>
            <a:off x="6009444" y="3648685"/>
            <a:ext cx="2067756" cy="369332"/>
          </a:xfrm>
          <a:prstGeom prst="rect">
            <a:avLst/>
          </a:prstGeom>
          <a:noFill/>
        </p:spPr>
        <p:txBody>
          <a:bodyPr wrap="square" rtlCol="0">
            <a:spAutoFit/>
          </a:bodyPr>
          <a:lstStyle/>
          <a:p>
            <a:r>
              <a:rPr lang="en-US" dirty="0"/>
              <a:t>Thread 1 (CPU)</a:t>
            </a:r>
          </a:p>
        </p:txBody>
      </p:sp>
    </p:spTree>
    <p:extLst>
      <p:ext uri="{BB962C8B-B14F-4D97-AF65-F5344CB8AC3E}">
        <p14:creationId xmlns:p14="http://schemas.microsoft.com/office/powerpoint/2010/main" val="118816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2019 PowerPoint Theme">
  <a:themeElements>
    <a:clrScheme name="Custom 15">
      <a:dk1>
        <a:srgbClr val="000000"/>
      </a:dk1>
      <a:lt1>
        <a:srgbClr val="FFFFFF"/>
      </a:lt1>
      <a:dk2>
        <a:srgbClr val="929292"/>
      </a:dk2>
      <a:lt2>
        <a:srgbClr val="003399"/>
      </a:lt2>
      <a:accent1>
        <a:srgbClr val="00A4DE"/>
      </a:accent1>
      <a:accent2>
        <a:srgbClr val="2D872D"/>
      </a:accent2>
      <a:accent3>
        <a:srgbClr val="FB9705"/>
      </a:accent3>
      <a:accent4>
        <a:srgbClr val="0070C0"/>
      </a:accent4>
      <a:accent5>
        <a:srgbClr val="C54343"/>
      </a:accent5>
      <a:accent6>
        <a:srgbClr val="2EBBB8"/>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defRPr dirty="0" smtClean="0">
            <a:solidFill>
              <a:schemeClr val="tx1">
                <a:lumMod val="75000"/>
                <a:lumOff val="25000"/>
              </a:schemeClr>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9 PowerPoint Template-Standard_v1.2.potx" id="{8047CA39-54F3-4F90-98C0-C40555F8730E}" vid="{6033B12A-DB17-4854-8CB8-89BE1BD081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21A8B-3986-40B6-95DF-B5A721DA9604}">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9d4eb815-23ed-48d9-b0c1-2b9ce0016f4e"/>
    <ds:schemaRef ds:uri="http://www.w3.org/XML/1998/namespace"/>
    <ds:schemaRef ds:uri="http://purl.org/dc/dcmitype/"/>
  </ds:schemaRefs>
</ds:datastoreItem>
</file>

<file path=customXml/itemProps2.xml><?xml version="1.0" encoding="utf-8"?>
<ds:datastoreItem xmlns:ds="http://schemas.openxmlformats.org/officeDocument/2006/customXml" ds:itemID="{B9E07810-A7D8-4B3A-A78F-4052749F2489}">
  <ds:schemaRefs>
    <ds:schemaRef ds:uri="http://schemas.microsoft.com/sharepoint/v3/contenttype/forms"/>
  </ds:schemaRefs>
</ds:datastoreItem>
</file>

<file path=customXml/itemProps3.xml><?xml version="1.0" encoding="utf-8"?>
<ds:datastoreItem xmlns:ds="http://schemas.openxmlformats.org/officeDocument/2006/customXml" ds:itemID="{9F8FDBBD-CE4F-4A8C-8C02-158CA41BC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EPRI-Template-2019</Template>
  <TotalTime>74</TotalTime>
  <Words>1013</Words>
  <Application>Microsoft Office PowerPoint</Application>
  <PresentationFormat>On-screen Show (4:3)</PresentationFormat>
  <Paragraphs>225</Paragraphs>
  <Slides>33</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Century Gothic</vt:lpstr>
      <vt:lpstr>MS Sans Serif</vt:lpstr>
      <vt:lpstr>Times New Roman</vt:lpstr>
      <vt:lpstr>Wingdings</vt:lpstr>
      <vt:lpstr>2019 PowerPoint Theme</vt:lpstr>
      <vt:lpstr>OpenDSS Training Workshop</vt:lpstr>
      <vt:lpstr>6. Intro to OpenDSS Parallel Machine</vt:lpstr>
      <vt:lpstr>The evolution of OpenDSS into a parallel computing machine</vt:lpstr>
      <vt:lpstr>The evolution of OpenDSS into a parallel computing machine</vt:lpstr>
      <vt:lpstr>The evolution of OpenDSS into a parallel computing machine</vt:lpstr>
      <vt:lpstr>The evolution of OpenDSS into a parallel computing machine</vt:lpstr>
      <vt:lpstr>The evolution of OpenDSS into a parallel computing machine</vt:lpstr>
      <vt:lpstr>How far can you get with your computer in multi-core</vt:lpstr>
      <vt:lpstr>How far can you get with your computer in multi-core</vt:lpstr>
      <vt:lpstr>How far can you get with your computer in multi-core</vt:lpstr>
      <vt:lpstr>How far can you get with your computer in multi-core</vt:lpstr>
      <vt:lpstr>Parallel processing in OpenDSS What can I do with it?</vt:lpstr>
      <vt:lpstr>Parallel processing in OpenDSS What can I do with it?</vt:lpstr>
      <vt:lpstr>Actor based Diakoptics (A-Diakoptics) </vt:lpstr>
      <vt:lpstr>Basics of A-Diakoptics </vt:lpstr>
      <vt:lpstr>However, the time has passed </vt:lpstr>
      <vt:lpstr>Multilevel A-Diakoptics</vt:lpstr>
      <vt:lpstr>Starting a parallel computing simulation</vt:lpstr>
      <vt:lpstr>Starting a parallel computing simulation</vt:lpstr>
      <vt:lpstr>Parallel in OpenDSS means concurrently</vt:lpstr>
      <vt:lpstr>Parallel in OpenDSS means concurrently</vt:lpstr>
      <vt:lpstr>Parallel in OpenDSS means concurrently</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Complementary Tools</vt:lpstr>
      <vt:lpstr>Advanced Graphics Module for OpenDSS (OpenDSS-Viewer) </vt:lpstr>
      <vt:lpstr>Complementary Tools</vt:lpstr>
      <vt:lpstr>PowerPoint Presentation</vt:lpstr>
    </vt:vector>
  </TitlesOfParts>
  <Company>Electric Power Research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Version 1.2</dc:subject>
  <dc:creator>Roger Dugan</dc:creator>
  <dc:description>© 2018 Electric Power Research Institute, Inc. All rights reserved.</dc:description>
  <cp:lastModifiedBy>Roger Dugan</cp:lastModifiedBy>
  <cp:revision>17</cp:revision>
  <cp:lastPrinted>2014-11-24T20:31:07Z</cp:lastPrinted>
  <dcterms:created xsi:type="dcterms:W3CDTF">2019-01-15T15:22:32Z</dcterms:created>
  <dcterms:modified xsi:type="dcterms:W3CDTF">2019-01-15T21:58:53Z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